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58"/>
  </p:notesMasterIdLst>
  <p:handoutMasterIdLst>
    <p:handoutMasterId r:id="rId59"/>
  </p:handoutMasterIdLst>
  <p:sldIdLst>
    <p:sldId id="451" r:id="rId6"/>
    <p:sldId id="453" r:id="rId7"/>
    <p:sldId id="459" r:id="rId8"/>
    <p:sldId id="475" r:id="rId9"/>
    <p:sldId id="477" r:id="rId10"/>
    <p:sldId id="478" r:id="rId11"/>
    <p:sldId id="483" r:id="rId12"/>
    <p:sldId id="484" r:id="rId13"/>
    <p:sldId id="485" r:id="rId14"/>
    <p:sldId id="486" r:id="rId15"/>
    <p:sldId id="488" r:id="rId16"/>
    <p:sldId id="492" r:id="rId17"/>
    <p:sldId id="491" r:id="rId18"/>
    <p:sldId id="490" r:id="rId19"/>
    <p:sldId id="489" r:id="rId20"/>
    <p:sldId id="493" r:id="rId21"/>
    <p:sldId id="525" r:id="rId22"/>
    <p:sldId id="496" r:id="rId23"/>
    <p:sldId id="500" r:id="rId24"/>
    <p:sldId id="505" r:id="rId25"/>
    <p:sldId id="504" r:id="rId26"/>
    <p:sldId id="503" r:id="rId27"/>
    <p:sldId id="499" r:id="rId28"/>
    <p:sldId id="518" r:id="rId29"/>
    <p:sldId id="498" r:id="rId30"/>
    <p:sldId id="467" r:id="rId31"/>
    <p:sldId id="526" r:id="rId32"/>
    <p:sldId id="497" r:id="rId33"/>
    <p:sldId id="519" r:id="rId34"/>
    <p:sldId id="516" r:id="rId35"/>
    <p:sldId id="522" r:id="rId36"/>
    <p:sldId id="514" r:id="rId37"/>
    <p:sldId id="520" r:id="rId38"/>
    <p:sldId id="523" r:id="rId39"/>
    <p:sldId id="515" r:id="rId40"/>
    <p:sldId id="456" r:id="rId41"/>
    <p:sldId id="458" r:id="rId42"/>
    <p:sldId id="528" r:id="rId43"/>
    <p:sldId id="527" r:id="rId44"/>
    <p:sldId id="472" r:id="rId45"/>
    <p:sldId id="517" r:id="rId46"/>
    <p:sldId id="524" r:id="rId47"/>
    <p:sldId id="457" r:id="rId48"/>
    <p:sldId id="507" r:id="rId49"/>
    <p:sldId id="509" r:id="rId50"/>
    <p:sldId id="508" r:id="rId51"/>
    <p:sldId id="529" r:id="rId52"/>
    <p:sldId id="510" r:id="rId53"/>
    <p:sldId id="521" r:id="rId54"/>
    <p:sldId id="461" r:id="rId55"/>
    <p:sldId id="512" r:id="rId56"/>
    <p:sldId id="513" r:id="rId57"/>
  </p:sldIdLst>
  <p:sldSz cx="9144000" cy="6858000" type="screen4x3"/>
  <p:notesSz cx="7010400" cy="9296400"/>
  <p:defaultTextStyle>
    <a:defPPr>
      <a:defRPr lang="en-US"/>
    </a:defPPr>
    <a:lvl1pPr algn="l" defTabSz="816075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06797" indent="307578" algn="l" defTabSz="816075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816075" indent="612677" algn="l" defTabSz="816075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222872" indent="920255" algn="l" defTabSz="816075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632148" indent="1225352" algn="l" defTabSz="816075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3571875" algn="l" defTabSz="1428750" rtl="0" eaLnBrk="1" latinLnBrk="0" hangingPunct="1"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4286250" algn="l" defTabSz="1428750" rtl="0" eaLnBrk="1" latinLnBrk="0" hangingPunct="1"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5000625" algn="l" defTabSz="1428750" rtl="0" eaLnBrk="1" latinLnBrk="0" hangingPunct="1"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5715000" algn="l" defTabSz="1428750" rtl="0" eaLnBrk="1" latinLnBrk="0" hangingPunct="1">
      <a:defRPr sz="16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7">
          <p15:clr>
            <a:srgbClr val="A4A3A4"/>
          </p15:clr>
        </p15:guide>
        <p15:guide id="2" pos="1843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928">
          <p15:clr>
            <a:srgbClr val="A4A3A4"/>
          </p15:clr>
        </p15:guide>
        <p15:guide id="4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B33F"/>
    <a:srgbClr val="595959"/>
    <a:srgbClr val="619E38"/>
    <a:srgbClr val="578E32"/>
    <a:srgbClr val="0033CC"/>
    <a:srgbClr val="D7E0D9"/>
    <a:srgbClr val="538C3F"/>
    <a:srgbClr val="EC8383"/>
    <a:srgbClr val="B5C8E5"/>
    <a:srgbClr val="699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5584" autoAdjust="0"/>
  </p:normalViewPr>
  <p:slideViewPr>
    <p:cSldViewPr snapToGrid="0">
      <p:cViewPr varScale="1">
        <p:scale>
          <a:sx n="89" d="100"/>
          <a:sy n="89" d="100"/>
        </p:scale>
        <p:origin x="1267" y="77"/>
      </p:cViewPr>
      <p:guideLst>
        <p:guide orient="horz" pos="1037"/>
        <p:guide pos="1843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014" y="62"/>
      </p:cViewPr>
      <p:guideLst>
        <p:guide orient="horz" pos="2880"/>
        <p:guide pos="2160"/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54D9EF4-527C-4008-A201-85972D50F189}" type="datetimeFigureOut">
              <a:rPr lang="en-US"/>
              <a:pPr>
                <a:defRPr/>
              </a:pPr>
              <a:t>6/9/2016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D9A6D8E-0CA4-47F4-84E2-221D38CAD9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707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1A65EAC-9B55-4835-A6B7-D6B88F420724}" type="datetimeFigureOut">
              <a:rPr lang="en-US"/>
              <a:pPr>
                <a:defRPr/>
              </a:pPr>
              <a:t>6/9/2016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defTabSz="53241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BDA4574-1DD2-45BB-A096-00DA38308E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338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14375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2875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43125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85750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571875" algn="l" defTabSz="142875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286250" algn="l" defTabSz="142875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000625" algn="l" defTabSz="142875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715000" algn="l" defTabSz="142875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framing and</a:t>
            </a:r>
            <a:r>
              <a:rPr lang="en-US" baseline="0" dirty="0" smtClean="0"/>
              <a:t>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09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framing and</a:t>
            </a:r>
            <a:r>
              <a:rPr lang="en-US" baseline="0" dirty="0" smtClean="0"/>
              <a:t>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59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framing and</a:t>
            </a:r>
            <a:r>
              <a:rPr lang="en-US" baseline="0" dirty="0" smtClean="0"/>
              <a:t>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38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framing and</a:t>
            </a:r>
            <a:r>
              <a:rPr lang="en-US" baseline="0" dirty="0" smtClean="0"/>
              <a:t>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02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framing and</a:t>
            </a:r>
            <a:r>
              <a:rPr lang="en-US" baseline="0" dirty="0" smtClean="0"/>
              <a:t>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04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framing and</a:t>
            </a:r>
            <a:r>
              <a:rPr lang="en-US" baseline="0" dirty="0" smtClean="0"/>
              <a:t>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44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original</a:t>
            </a:r>
            <a:r>
              <a:rPr lang="en-US" baseline="0" dirty="0" smtClean="0"/>
              <a:t> screen of problem statement, but now cleanly organized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05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58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21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11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00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framing and</a:t>
            </a:r>
            <a:r>
              <a:rPr lang="en-US" baseline="0" dirty="0" smtClean="0"/>
              <a:t>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18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52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17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2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30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60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49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471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7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09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framing and</a:t>
            </a:r>
            <a:r>
              <a:rPr lang="en-US" baseline="0" dirty="0" smtClean="0"/>
              <a:t>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560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81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113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99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08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28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234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original</a:t>
            </a:r>
            <a:r>
              <a:rPr lang="en-US" baseline="0" dirty="0" smtClean="0"/>
              <a:t> screen of problem statement, but now cleanly organized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841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original</a:t>
            </a:r>
            <a:r>
              <a:rPr lang="en-US" baseline="0" dirty="0" smtClean="0"/>
              <a:t> screen of problem statement, but now cleanly organized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535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original</a:t>
            </a:r>
            <a:r>
              <a:rPr lang="en-US" baseline="0" dirty="0" smtClean="0"/>
              <a:t> screen of problem statement, but now cleanly organized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12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framing and</a:t>
            </a:r>
            <a:r>
              <a:rPr lang="en-US" baseline="0" dirty="0" smtClean="0"/>
              <a:t>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96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framing and</a:t>
            </a:r>
            <a:r>
              <a:rPr lang="en-US" baseline="0" dirty="0" smtClean="0"/>
              <a:t>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66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framing and</a:t>
            </a:r>
            <a:r>
              <a:rPr lang="en-US" baseline="0" dirty="0" smtClean="0"/>
              <a:t>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92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framing and</a:t>
            </a:r>
            <a:r>
              <a:rPr lang="en-US" baseline="0" dirty="0" smtClean="0"/>
              <a:t>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15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framing and</a:t>
            </a:r>
            <a:r>
              <a:rPr lang="en-US" baseline="0" dirty="0" smtClean="0"/>
              <a:t>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framing and</a:t>
            </a:r>
            <a:r>
              <a:rPr lang="en-US" baseline="0" dirty="0" smtClean="0"/>
              <a:t>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A4574-1DD2-45BB-A096-00DA38308E2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15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863524"/>
            <a:ext cx="9144000" cy="2673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4" y="6233581"/>
            <a:ext cx="4334652" cy="334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5034387"/>
            <a:ext cx="2890790" cy="8967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0" y="4914380"/>
            <a:ext cx="4273723" cy="1136810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44513" y="1990846"/>
            <a:ext cx="8275396" cy="134266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9278" indent="0">
              <a:buFontTx/>
              <a:buNone/>
              <a:defRPr/>
            </a:lvl2pPr>
            <a:lvl3pPr marL="816075" indent="0">
              <a:buFontTx/>
              <a:buNone/>
              <a:defRPr/>
            </a:lvl3pPr>
            <a:lvl4pPr marL="1222872" indent="0">
              <a:buFontTx/>
              <a:buNone/>
              <a:defRPr/>
            </a:lvl4pPr>
            <a:lvl5pPr marL="1632149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Presentation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56088" y="3333509"/>
            <a:ext cx="8286750" cy="590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Presented to: Client Name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55625" y="3958542"/>
            <a:ext cx="4456113" cy="4626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24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1018573"/>
            <a:ext cx="8229601" cy="5107594"/>
          </a:xfrm>
          <a:prstGeom prst="rect">
            <a:avLst/>
          </a:prstGeom>
        </p:spPr>
        <p:txBody>
          <a:bodyPr vert="eaVert" lIns="142875" tIns="71438" rIns="142875" bIns="71438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646665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9303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8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1" y="274639"/>
            <a:ext cx="2057400" cy="5851525"/>
          </a:xfrm>
          <a:prstGeom prst="rect">
            <a:avLst/>
          </a:prstGeom>
        </p:spPr>
        <p:txBody>
          <a:bodyPr vert="eaVert" lIns="142875" tIns="71438" rIns="142875" bIns="71438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  <a:prstGeom prst="rect">
            <a:avLst/>
          </a:prstGeom>
        </p:spPr>
        <p:txBody>
          <a:bodyPr vert="eaVert" lIns="142875" tIns="71438" rIns="142875" bIns="71438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646665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2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/>
          <p:cNvGrpSpPr>
            <a:grpSpLocks/>
          </p:cNvGrpSpPr>
          <p:nvPr userDrawn="1"/>
        </p:nvGrpSpPr>
        <p:grpSpPr bwMode="auto">
          <a:xfrm>
            <a:off x="635070" y="1190397"/>
            <a:ext cx="7908593" cy="330665"/>
            <a:chOff x="406400" y="571500"/>
            <a:chExt cx="2489200" cy="1587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412646" y="571500"/>
              <a:ext cx="2482954" cy="158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06400" y="571500"/>
              <a:ext cx="62464" cy="158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92D05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635070" y="1716155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6"/>
          <p:cNvSpPr txBox="1">
            <a:spLocks noChangeArrowheads="1"/>
          </p:cNvSpPr>
          <p:nvPr userDrawn="1"/>
        </p:nvSpPr>
        <p:spPr bwMode="auto">
          <a:xfrm>
            <a:off x="1041910" y="1693007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ABOUT </a:t>
            </a:r>
            <a:r>
              <a:rPr lang="en-US" sz="1400" dirty="0">
                <a:solidFill>
                  <a:srgbClr val="C0BE7C"/>
                </a:solidFill>
                <a:latin typeface="Arial" pitchFamily="34" charset="0"/>
                <a:cs typeface="Arial" pitchFamily="34" charset="0"/>
              </a:rPr>
              <a:t>COMPANY</a:t>
            </a:r>
          </a:p>
        </p:txBody>
      </p:sp>
      <p:sp>
        <p:nvSpPr>
          <p:cNvPr id="8" name="TextBox 66"/>
          <p:cNvSpPr txBox="1">
            <a:spLocks noChangeArrowheads="1"/>
          </p:cNvSpPr>
          <p:nvPr userDrawn="1"/>
        </p:nvSpPr>
        <p:spPr bwMode="auto">
          <a:xfrm>
            <a:off x="1041910" y="1964154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By John Doe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35069" y="1716155"/>
            <a:ext cx="496148" cy="634877"/>
          </a:xfrm>
          <a:prstGeom prst="rect">
            <a:avLst/>
          </a:prstGeom>
          <a:solidFill>
            <a:srgbClr val="538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66"/>
          <p:cNvSpPr txBox="1">
            <a:spLocks noChangeArrowheads="1"/>
          </p:cNvSpPr>
          <p:nvPr userDrawn="1"/>
        </p:nvSpPr>
        <p:spPr bwMode="auto">
          <a:xfrm>
            <a:off x="590416" y="1775677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54915" y="2506444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66"/>
          <p:cNvSpPr txBox="1">
            <a:spLocks noChangeArrowheads="1"/>
          </p:cNvSpPr>
          <p:nvPr userDrawn="1"/>
        </p:nvSpPr>
        <p:spPr bwMode="auto">
          <a:xfrm>
            <a:off x="1041910" y="2483299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OUR </a:t>
            </a:r>
            <a:r>
              <a:rPr lang="en-US" sz="1400" dirty="0">
                <a:solidFill>
                  <a:srgbClr val="C0BE7C"/>
                </a:solidFill>
                <a:latin typeface="Arial" pitchFamily="34" charset="0"/>
                <a:cs typeface="Arial" pitchFamily="34" charset="0"/>
              </a:rPr>
              <a:t>TEAM</a:t>
            </a:r>
          </a:p>
        </p:txBody>
      </p:sp>
      <p:sp>
        <p:nvSpPr>
          <p:cNvPr id="13" name="TextBox 66"/>
          <p:cNvSpPr txBox="1">
            <a:spLocks noChangeArrowheads="1"/>
          </p:cNvSpPr>
          <p:nvPr userDrawn="1"/>
        </p:nvSpPr>
        <p:spPr bwMode="auto">
          <a:xfrm>
            <a:off x="1041910" y="2754444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By John Doe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35069" y="2506444"/>
            <a:ext cx="496148" cy="634877"/>
          </a:xfrm>
          <a:prstGeom prst="rect">
            <a:avLst/>
          </a:prstGeom>
          <a:solidFill>
            <a:srgbClr val="538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66"/>
          <p:cNvSpPr txBox="1">
            <a:spLocks noChangeArrowheads="1"/>
          </p:cNvSpPr>
          <p:nvPr userDrawn="1"/>
        </p:nvSpPr>
        <p:spPr bwMode="auto">
          <a:xfrm>
            <a:off x="590416" y="2565965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54915" y="3300040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66"/>
          <p:cNvSpPr txBox="1">
            <a:spLocks noChangeArrowheads="1"/>
          </p:cNvSpPr>
          <p:nvPr userDrawn="1"/>
        </p:nvSpPr>
        <p:spPr bwMode="auto">
          <a:xfrm>
            <a:off x="1041910" y="3276896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OUR </a:t>
            </a:r>
            <a:r>
              <a:rPr lang="en-US" sz="1400" dirty="0">
                <a:solidFill>
                  <a:srgbClr val="C0BE7C"/>
                </a:solidFill>
                <a:latin typeface="Arial" pitchFamily="34" charset="0"/>
                <a:cs typeface="Arial" pitchFamily="34" charset="0"/>
              </a:rPr>
              <a:t>WORK / PORTFOLIO</a:t>
            </a:r>
          </a:p>
        </p:txBody>
      </p:sp>
      <p:sp>
        <p:nvSpPr>
          <p:cNvPr id="18" name="TextBox 66"/>
          <p:cNvSpPr txBox="1">
            <a:spLocks noChangeArrowheads="1"/>
          </p:cNvSpPr>
          <p:nvPr userDrawn="1"/>
        </p:nvSpPr>
        <p:spPr bwMode="auto">
          <a:xfrm>
            <a:off x="1041910" y="3548042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By John Doe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35069" y="3300040"/>
            <a:ext cx="496148" cy="634877"/>
          </a:xfrm>
          <a:prstGeom prst="rect">
            <a:avLst/>
          </a:prstGeom>
          <a:solidFill>
            <a:srgbClr val="538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66"/>
          <p:cNvSpPr txBox="1">
            <a:spLocks noChangeArrowheads="1"/>
          </p:cNvSpPr>
          <p:nvPr userDrawn="1"/>
        </p:nvSpPr>
        <p:spPr bwMode="auto">
          <a:xfrm>
            <a:off x="590416" y="3356255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654915" y="4090332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66"/>
          <p:cNvSpPr txBox="1">
            <a:spLocks noChangeArrowheads="1"/>
          </p:cNvSpPr>
          <p:nvPr userDrawn="1"/>
        </p:nvSpPr>
        <p:spPr bwMode="auto">
          <a:xfrm>
            <a:off x="1041910" y="4067185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</a:t>
            </a:r>
            <a:r>
              <a:rPr lang="en-US" sz="1400" dirty="0">
                <a:solidFill>
                  <a:srgbClr val="C0BE7C"/>
                </a:solidFill>
                <a:latin typeface="Arial" pitchFamily="34" charset="0"/>
                <a:cs typeface="Arial" pitchFamily="34" charset="0"/>
              </a:rPr>
              <a:t>STUDY</a:t>
            </a:r>
          </a:p>
        </p:txBody>
      </p:sp>
      <p:sp>
        <p:nvSpPr>
          <p:cNvPr id="23" name="TextBox 66"/>
          <p:cNvSpPr txBox="1">
            <a:spLocks noChangeArrowheads="1"/>
          </p:cNvSpPr>
          <p:nvPr userDrawn="1"/>
        </p:nvSpPr>
        <p:spPr bwMode="auto">
          <a:xfrm>
            <a:off x="1041910" y="4338331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By John Doe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635069" y="4090332"/>
            <a:ext cx="496148" cy="634877"/>
          </a:xfrm>
          <a:prstGeom prst="rect">
            <a:avLst/>
          </a:prstGeom>
          <a:solidFill>
            <a:srgbClr val="538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66"/>
          <p:cNvSpPr txBox="1">
            <a:spLocks noChangeArrowheads="1"/>
          </p:cNvSpPr>
          <p:nvPr userDrawn="1"/>
        </p:nvSpPr>
        <p:spPr bwMode="auto">
          <a:xfrm>
            <a:off x="590416" y="4149854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654915" y="4874009"/>
            <a:ext cx="3889797" cy="6381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66"/>
          <p:cNvSpPr txBox="1">
            <a:spLocks noChangeArrowheads="1"/>
          </p:cNvSpPr>
          <p:nvPr userDrawn="1"/>
        </p:nvSpPr>
        <p:spPr bwMode="auto">
          <a:xfrm>
            <a:off x="1041910" y="4850863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OUR </a:t>
            </a:r>
            <a:r>
              <a:rPr lang="en-US" sz="1400" dirty="0">
                <a:solidFill>
                  <a:srgbClr val="C0BE7C"/>
                </a:solidFill>
                <a:latin typeface="Arial" pitchFamily="34" charset="0"/>
                <a:cs typeface="Arial" pitchFamily="34" charset="0"/>
              </a:rPr>
              <a:t>SOLUTION</a:t>
            </a:r>
          </a:p>
        </p:txBody>
      </p:sp>
      <p:sp>
        <p:nvSpPr>
          <p:cNvPr id="28" name="TextBox 66"/>
          <p:cNvSpPr txBox="1">
            <a:spLocks noChangeArrowheads="1"/>
          </p:cNvSpPr>
          <p:nvPr userDrawn="1"/>
        </p:nvSpPr>
        <p:spPr bwMode="auto">
          <a:xfrm>
            <a:off x="1041910" y="5125315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By John Doe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635069" y="4874009"/>
            <a:ext cx="496148" cy="638185"/>
          </a:xfrm>
          <a:prstGeom prst="rect">
            <a:avLst/>
          </a:prstGeom>
          <a:solidFill>
            <a:srgbClr val="538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66"/>
          <p:cNvSpPr txBox="1">
            <a:spLocks noChangeArrowheads="1"/>
          </p:cNvSpPr>
          <p:nvPr userDrawn="1"/>
        </p:nvSpPr>
        <p:spPr bwMode="auto">
          <a:xfrm>
            <a:off x="590416" y="4933529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4673710" y="1716155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66"/>
          <p:cNvSpPr txBox="1">
            <a:spLocks noChangeArrowheads="1"/>
          </p:cNvSpPr>
          <p:nvPr userDrawn="1"/>
        </p:nvSpPr>
        <p:spPr bwMode="auto">
          <a:xfrm>
            <a:off x="5060705" y="1693007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COFFEE </a:t>
            </a:r>
            <a:r>
              <a:rPr lang="en-US" sz="1400" dirty="0">
                <a:solidFill>
                  <a:srgbClr val="C0BE7C"/>
                </a:solidFill>
                <a:latin typeface="Arial" pitchFamily="34" charset="0"/>
                <a:cs typeface="Arial" pitchFamily="34" charset="0"/>
              </a:rPr>
              <a:t>TIME</a:t>
            </a:r>
          </a:p>
        </p:txBody>
      </p:sp>
      <p:sp>
        <p:nvSpPr>
          <p:cNvPr id="33" name="TextBox 66"/>
          <p:cNvSpPr txBox="1">
            <a:spLocks noChangeArrowheads="1"/>
          </p:cNvSpPr>
          <p:nvPr userDrawn="1"/>
        </p:nvSpPr>
        <p:spPr bwMode="auto">
          <a:xfrm>
            <a:off x="5060705" y="1964154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Everyone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4653864" y="1716155"/>
            <a:ext cx="496148" cy="634877"/>
          </a:xfrm>
          <a:prstGeom prst="rect">
            <a:avLst/>
          </a:prstGeom>
          <a:solidFill>
            <a:srgbClr val="538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66"/>
          <p:cNvSpPr txBox="1">
            <a:spLocks noChangeArrowheads="1"/>
          </p:cNvSpPr>
          <p:nvPr userDrawn="1"/>
        </p:nvSpPr>
        <p:spPr bwMode="auto">
          <a:xfrm>
            <a:off x="4609211" y="1775677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4673710" y="2506444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66"/>
          <p:cNvSpPr txBox="1">
            <a:spLocks noChangeArrowheads="1"/>
          </p:cNvSpPr>
          <p:nvPr userDrawn="1"/>
        </p:nvSpPr>
        <p:spPr bwMode="auto">
          <a:xfrm>
            <a:off x="5060705" y="2483299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OUR </a:t>
            </a:r>
            <a:r>
              <a:rPr lang="en-US" sz="1400" dirty="0">
                <a:solidFill>
                  <a:srgbClr val="C0BE7C"/>
                </a:solidFill>
                <a:latin typeface="Arial" pitchFamily="34" charset="0"/>
                <a:cs typeface="Arial" pitchFamily="34" charset="0"/>
              </a:rPr>
              <a:t>SERVICE</a:t>
            </a:r>
          </a:p>
        </p:txBody>
      </p:sp>
      <p:sp>
        <p:nvSpPr>
          <p:cNvPr id="38" name="TextBox 66"/>
          <p:cNvSpPr txBox="1">
            <a:spLocks noChangeArrowheads="1"/>
          </p:cNvSpPr>
          <p:nvPr userDrawn="1"/>
        </p:nvSpPr>
        <p:spPr bwMode="auto">
          <a:xfrm>
            <a:off x="5060705" y="2754444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By John Doe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4653864" y="2506444"/>
            <a:ext cx="496148" cy="634877"/>
          </a:xfrm>
          <a:prstGeom prst="rect">
            <a:avLst/>
          </a:prstGeom>
          <a:solidFill>
            <a:srgbClr val="538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66"/>
          <p:cNvSpPr txBox="1">
            <a:spLocks noChangeArrowheads="1"/>
          </p:cNvSpPr>
          <p:nvPr userDrawn="1"/>
        </p:nvSpPr>
        <p:spPr bwMode="auto">
          <a:xfrm>
            <a:off x="4609211" y="2565965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4673710" y="3300040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66"/>
          <p:cNvSpPr txBox="1">
            <a:spLocks noChangeArrowheads="1"/>
          </p:cNvSpPr>
          <p:nvPr userDrawn="1"/>
        </p:nvSpPr>
        <p:spPr bwMode="auto">
          <a:xfrm>
            <a:off x="5060705" y="3276896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1400" dirty="0">
                <a:solidFill>
                  <a:srgbClr val="C0BE7C"/>
                </a:solidFill>
                <a:latin typeface="Arial" pitchFamily="34" charset="0"/>
                <a:cs typeface="Arial" pitchFamily="34" charset="0"/>
              </a:rPr>
              <a:t>STATISTICS</a:t>
            </a:r>
          </a:p>
        </p:txBody>
      </p:sp>
      <p:sp>
        <p:nvSpPr>
          <p:cNvPr id="43" name="TextBox 66"/>
          <p:cNvSpPr txBox="1">
            <a:spLocks noChangeArrowheads="1"/>
          </p:cNvSpPr>
          <p:nvPr userDrawn="1"/>
        </p:nvSpPr>
        <p:spPr bwMode="auto">
          <a:xfrm>
            <a:off x="5060705" y="3548042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By John Doe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653864" y="3300040"/>
            <a:ext cx="496148" cy="634877"/>
          </a:xfrm>
          <a:prstGeom prst="rect">
            <a:avLst/>
          </a:prstGeom>
          <a:solidFill>
            <a:srgbClr val="538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TextBox 66"/>
          <p:cNvSpPr txBox="1">
            <a:spLocks noChangeArrowheads="1"/>
          </p:cNvSpPr>
          <p:nvPr userDrawn="1"/>
        </p:nvSpPr>
        <p:spPr bwMode="auto">
          <a:xfrm>
            <a:off x="4609211" y="3356255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08</a:t>
            </a:r>
          </a:p>
        </p:txBody>
      </p:sp>
      <p:sp>
        <p:nvSpPr>
          <p:cNvPr id="46" name="Rectangle 45"/>
          <p:cNvSpPr/>
          <p:nvPr userDrawn="1"/>
        </p:nvSpPr>
        <p:spPr>
          <a:xfrm>
            <a:off x="4653865" y="4090332"/>
            <a:ext cx="3889797" cy="6348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Box 66"/>
          <p:cNvSpPr txBox="1">
            <a:spLocks noChangeArrowheads="1"/>
          </p:cNvSpPr>
          <p:nvPr userDrawn="1"/>
        </p:nvSpPr>
        <p:spPr bwMode="auto">
          <a:xfrm>
            <a:off x="5060705" y="4067185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CONTACT </a:t>
            </a:r>
            <a:r>
              <a:rPr lang="en-US" sz="1400" dirty="0">
                <a:solidFill>
                  <a:srgbClr val="C0BE7C"/>
                </a:solidFill>
                <a:latin typeface="Arial" pitchFamily="34" charset="0"/>
                <a:cs typeface="Arial" pitchFamily="34" charset="0"/>
              </a:rPr>
              <a:t>US</a:t>
            </a:r>
          </a:p>
        </p:txBody>
      </p:sp>
      <p:sp>
        <p:nvSpPr>
          <p:cNvPr id="48" name="TextBox 66"/>
          <p:cNvSpPr txBox="1">
            <a:spLocks noChangeArrowheads="1"/>
          </p:cNvSpPr>
          <p:nvPr userDrawn="1"/>
        </p:nvSpPr>
        <p:spPr bwMode="auto">
          <a:xfrm>
            <a:off x="5060705" y="4338331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By John Doe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653864" y="4090332"/>
            <a:ext cx="496148" cy="634877"/>
          </a:xfrm>
          <a:prstGeom prst="rect">
            <a:avLst/>
          </a:prstGeom>
          <a:solidFill>
            <a:srgbClr val="538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xtBox 66"/>
          <p:cNvSpPr txBox="1">
            <a:spLocks noChangeArrowheads="1"/>
          </p:cNvSpPr>
          <p:nvPr userDrawn="1"/>
        </p:nvSpPr>
        <p:spPr bwMode="auto">
          <a:xfrm>
            <a:off x="4609211" y="4149854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09</a:t>
            </a:r>
          </a:p>
        </p:txBody>
      </p:sp>
      <p:sp>
        <p:nvSpPr>
          <p:cNvPr id="51" name="Rectangle 50"/>
          <p:cNvSpPr/>
          <p:nvPr userDrawn="1"/>
        </p:nvSpPr>
        <p:spPr>
          <a:xfrm>
            <a:off x="4653865" y="4874009"/>
            <a:ext cx="3889797" cy="6381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66"/>
          <p:cNvSpPr txBox="1">
            <a:spLocks noChangeArrowheads="1"/>
          </p:cNvSpPr>
          <p:nvPr userDrawn="1"/>
        </p:nvSpPr>
        <p:spPr bwMode="auto">
          <a:xfrm>
            <a:off x="5060705" y="4850863"/>
            <a:ext cx="276850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THANKS / </a:t>
            </a:r>
            <a:r>
              <a:rPr lang="en-US" sz="1400" dirty="0">
                <a:solidFill>
                  <a:srgbClr val="C0BE7C"/>
                </a:solidFill>
                <a:latin typeface="Arial" pitchFamily="34" charset="0"/>
                <a:cs typeface="Arial" pitchFamily="34" charset="0"/>
              </a:rPr>
              <a:t>ASK QUESTION</a:t>
            </a:r>
          </a:p>
        </p:txBody>
      </p:sp>
      <p:sp>
        <p:nvSpPr>
          <p:cNvPr id="53" name="TextBox 66"/>
          <p:cNvSpPr txBox="1">
            <a:spLocks noChangeArrowheads="1"/>
          </p:cNvSpPr>
          <p:nvPr userDrawn="1"/>
        </p:nvSpPr>
        <p:spPr bwMode="auto">
          <a:xfrm>
            <a:off x="5060705" y="5125315"/>
            <a:ext cx="2768504" cy="3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By John Doe</a:t>
            </a:r>
          </a:p>
        </p:txBody>
      </p:sp>
      <p:sp>
        <p:nvSpPr>
          <p:cNvPr id="54" name="Rectangle 53"/>
          <p:cNvSpPr/>
          <p:nvPr userDrawn="1"/>
        </p:nvSpPr>
        <p:spPr>
          <a:xfrm>
            <a:off x="4653864" y="4874009"/>
            <a:ext cx="496148" cy="638185"/>
          </a:xfrm>
          <a:prstGeom prst="rect">
            <a:avLst/>
          </a:prstGeom>
          <a:solidFill>
            <a:srgbClr val="538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66"/>
          <p:cNvSpPr txBox="1">
            <a:spLocks noChangeArrowheads="1"/>
          </p:cNvSpPr>
          <p:nvPr userDrawn="1"/>
        </p:nvSpPr>
        <p:spPr bwMode="auto">
          <a:xfrm>
            <a:off x="4609211" y="4933529"/>
            <a:ext cx="585454" cy="43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9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56" name="TextBox 66"/>
          <p:cNvSpPr txBox="1">
            <a:spLocks noChangeArrowheads="1"/>
          </p:cNvSpPr>
          <p:nvPr userDrawn="1"/>
        </p:nvSpPr>
        <p:spPr bwMode="auto">
          <a:xfrm>
            <a:off x="754144" y="1127570"/>
            <a:ext cx="3631800" cy="34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2875" tIns="71438" rIns="142875" bIns="71438"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13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Date | 1 January 20XX |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solidFill>
                  <a:srgbClr val="C0BE7C"/>
                </a:solidFill>
                <a:latin typeface="Arial" pitchFamily="34" charset="0"/>
                <a:cs typeface="Arial" pitchFamily="34" charset="0"/>
              </a:rPr>
              <a:t>CompanyName</a:t>
            </a:r>
            <a:endParaRPr lang="en-US" sz="1300" dirty="0">
              <a:solidFill>
                <a:srgbClr val="C0BE7C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646665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61" name="TextBox 60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Rectangle 62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9303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92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500"/>
                            </p:stCondLst>
                            <p:childTnLst>
                              <p:par>
                                <p:cTn id="1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0"/>
                            </p:stCondLst>
                            <p:childTnLst>
                              <p:par>
                                <p:cTn id="1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500"/>
                            </p:stCondLst>
                            <p:childTnLst>
                              <p:par>
                                <p:cTn id="1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6500"/>
                            </p:stCondLst>
                            <p:childTnLst>
                              <p:par>
                                <p:cTn id="2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0" grpId="0"/>
      <p:bldP spid="11" grpId="0" animBg="1"/>
      <p:bldP spid="12" grpId="0"/>
      <p:bldP spid="13" grpId="0"/>
      <p:bldP spid="14" grpId="0" animBg="1"/>
      <p:bldP spid="15" grpId="0"/>
      <p:bldP spid="16" grpId="0" animBg="1"/>
      <p:bldP spid="17" grpId="0"/>
      <p:bldP spid="18" grpId="0"/>
      <p:bldP spid="19" grpId="0" animBg="1"/>
      <p:bldP spid="20" grpId="0"/>
      <p:bldP spid="21" grpId="0" animBg="1"/>
      <p:bldP spid="22" grpId="0"/>
      <p:bldP spid="23" grpId="0"/>
      <p:bldP spid="24" grpId="0" animBg="1"/>
      <p:bldP spid="25" grpId="0"/>
      <p:bldP spid="26" grpId="0" animBg="1"/>
      <p:bldP spid="27" grpId="0"/>
      <p:bldP spid="28" grpId="0"/>
      <p:bldP spid="29" grpId="0" animBg="1"/>
      <p:bldP spid="30" grpId="0"/>
      <p:bldP spid="31" grpId="0" animBg="1"/>
      <p:bldP spid="32" grpId="0"/>
      <p:bldP spid="33" grpId="0"/>
      <p:bldP spid="34" grpId="0" animBg="1"/>
      <p:bldP spid="35" grpId="0"/>
      <p:bldP spid="36" grpId="0" animBg="1"/>
      <p:bldP spid="37" grpId="0"/>
      <p:bldP spid="38" grpId="0"/>
      <p:bldP spid="39" grpId="0" animBg="1"/>
      <p:bldP spid="40" grpId="0"/>
      <p:bldP spid="41" grpId="0" animBg="1"/>
      <p:bldP spid="42" grpId="0"/>
      <p:bldP spid="43" grpId="0"/>
      <p:bldP spid="44" grpId="0" animBg="1"/>
      <p:bldP spid="45" grpId="0"/>
      <p:bldP spid="46" grpId="0" animBg="1"/>
      <p:bldP spid="47" grpId="0"/>
      <p:bldP spid="48" grpId="0"/>
      <p:bldP spid="49" grpId="0" animBg="1"/>
      <p:bldP spid="50" grpId="0"/>
      <p:bldP spid="51" grpId="0" animBg="1"/>
      <p:bldP spid="52" grpId="0"/>
      <p:bldP spid="53" grpId="0"/>
      <p:bldP spid="54" grpId="0" animBg="1"/>
      <p:bldP spid="55" grpId="0"/>
      <p:bldP spid="5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0483" y="3731827"/>
            <a:ext cx="8203412" cy="353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875" tIns="71438" rIns="142875" bIns="71438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2159" y="1051560"/>
            <a:ext cx="3927007" cy="5180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 userDrawn="1"/>
        </p:nvCxnSpPr>
        <p:spPr>
          <a:xfrm>
            <a:off x="1646665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0483" y="4156760"/>
            <a:ext cx="4261518" cy="202629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09278" indent="0">
              <a:buFontTx/>
              <a:buNone/>
              <a:defRPr sz="1100"/>
            </a:lvl2pPr>
            <a:lvl3pPr marL="816075" indent="0">
              <a:buFontTx/>
              <a:buNone/>
              <a:defRPr sz="1100"/>
            </a:lvl3pPr>
            <a:lvl4pPr marL="1222872" indent="0">
              <a:buFontTx/>
              <a:buNone/>
              <a:defRPr sz="1100"/>
            </a:lvl4pPr>
            <a:lvl5pPr marL="1632149" indent="0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Click to edit content for case study information.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2"/>
          </p:nvPr>
        </p:nvSpPr>
        <p:spPr>
          <a:xfrm>
            <a:off x="310482" y="3731827"/>
            <a:ext cx="4261518" cy="34296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09278" indent="0">
              <a:buFontTx/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816075" indent="0">
              <a:buFontTx/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222872" indent="0">
              <a:buFontTx/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632149" indent="0">
              <a:buFontTx/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2761" y="696279"/>
            <a:ext cx="8174932" cy="30448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9303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2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upper right cor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7836061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646665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0" y="721358"/>
            <a:ext cx="7836061" cy="5544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2" y="193039"/>
            <a:ext cx="7378860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381761"/>
            <a:ext cx="7378860" cy="4744406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782320"/>
            <a:ext cx="7378861" cy="54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958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upper right cor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12483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646665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2" y="193039"/>
            <a:ext cx="8285582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381761"/>
            <a:ext cx="8285582" cy="4744406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782320"/>
            <a:ext cx="8285583" cy="54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03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630314" y="2594626"/>
            <a:ext cx="3568824" cy="116960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800">
                <a:latin typeface="Arial" pitchFamily="34" charset="0"/>
                <a:cs typeface="Arial" pitchFamily="34" charset="0"/>
              </a:defRPr>
            </a:lvl3pPr>
            <a:lvl4pPr>
              <a:defRPr sz="2800">
                <a:latin typeface="Arial" pitchFamily="34" charset="0"/>
                <a:cs typeface="Arial" pitchFamily="34" charset="0"/>
              </a:defRPr>
            </a:lvl4pPr>
            <a:lvl5pPr>
              <a:defRPr sz="2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4340376" y="2594626"/>
            <a:ext cx="0" cy="153865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94626"/>
            <a:ext cx="2997803" cy="93118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02217"/>
            <a:ext cx="2997803" cy="231066"/>
          </a:xfrm>
          <a:prstGeom prst="rect">
            <a:avLst/>
          </a:prstGeom>
        </p:spPr>
      </p:pic>
      <p:sp>
        <p:nvSpPr>
          <p:cNvPr id="38" name="TextBox 37"/>
          <p:cNvSpPr txBox="1"/>
          <p:nvPr userDrawn="1"/>
        </p:nvSpPr>
        <p:spPr bwMode="auto">
          <a:xfrm>
            <a:off x="0" y="6282842"/>
            <a:ext cx="9144000" cy="57515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wrap="square" lIns="142875" tIns="71438" rIns="142875" bIns="71438" rtlCol="0">
            <a:spAutoFit/>
          </a:bodyPr>
          <a:lstStyle/>
          <a:p>
            <a:pPr algn="ctr" eaLnBrk="1" hangingPunct="1"/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32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62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81761"/>
            <a:ext cx="8229601" cy="4744406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646665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782320"/>
            <a:ext cx="8209280" cy="54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9303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496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_No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923925"/>
            <a:ext cx="8229601" cy="5202242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646665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9303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96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3"/>
            <a:ext cx="4038601" cy="4525963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7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600203"/>
            <a:ext cx="4038601" cy="4525963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7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646665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2761" y="833438"/>
            <a:ext cx="8205464" cy="4968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9303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9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4638"/>
            <a:ext cx="4040188" cy="63976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142875" tIns="71438" rIns="142875" bIns="71438" anchor="b"/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08194" indent="0">
              <a:buNone/>
              <a:defRPr sz="1700" b="1"/>
            </a:lvl2pPr>
            <a:lvl3pPr marL="816388" indent="0">
              <a:buNone/>
              <a:defRPr sz="1600" b="1"/>
            </a:lvl3pPr>
            <a:lvl4pPr marL="1224581" indent="0">
              <a:buNone/>
              <a:defRPr sz="1400" b="1"/>
            </a:lvl4pPr>
            <a:lvl5pPr marL="1632775" indent="0">
              <a:buNone/>
              <a:defRPr sz="1400" b="1"/>
            </a:lvl5pPr>
            <a:lvl6pPr marL="2040969" indent="0">
              <a:buNone/>
              <a:defRPr sz="1400" b="1"/>
            </a:lvl6pPr>
            <a:lvl7pPr marL="2449163" indent="0">
              <a:buNone/>
              <a:defRPr sz="1400" b="1"/>
            </a:lvl7pPr>
            <a:lvl8pPr marL="2857358" indent="0">
              <a:buNone/>
              <a:defRPr sz="1400" b="1"/>
            </a:lvl8pPr>
            <a:lvl9pPr marL="32655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24400"/>
            <a:ext cx="4040188" cy="3951288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7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384638"/>
            <a:ext cx="4041774" cy="63976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142875" tIns="71438" rIns="142875" bIns="71438" anchor="b"/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08194" indent="0">
              <a:buNone/>
              <a:defRPr sz="1700" b="1"/>
            </a:lvl2pPr>
            <a:lvl3pPr marL="816388" indent="0">
              <a:buNone/>
              <a:defRPr sz="1600" b="1"/>
            </a:lvl3pPr>
            <a:lvl4pPr marL="1224581" indent="0">
              <a:buNone/>
              <a:defRPr sz="1400" b="1"/>
            </a:lvl4pPr>
            <a:lvl5pPr marL="1632775" indent="0">
              <a:buNone/>
              <a:defRPr sz="1400" b="1"/>
            </a:lvl5pPr>
            <a:lvl6pPr marL="2040969" indent="0">
              <a:buNone/>
              <a:defRPr sz="1400" b="1"/>
            </a:lvl6pPr>
            <a:lvl7pPr marL="2449163" indent="0">
              <a:buNone/>
              <a:defRPr sz="1400" b="1"/>
            </a:lvl7pPr>
            <a:lvl8pPr marL="2857358" indent="0">
              <a:buNone/>
              <a:defRPr sz="1400" b="1"/>
            </a:lvl8pPr>
            <a:lvl9pPr marL="32655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024400"/>
            <a:ext cx="4041774" cy="3951288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7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646665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61639" y="833438"/>
            <a:ext cx="8196586" cy="4968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9303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55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1646665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9303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6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61639" y="833438"/>
            <a:ext cx="8196586" cy="4968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721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9303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50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1646665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90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81761"/>
            <a:ext cx="8229601" cy="4744406"/>
          </a:xfrm>
          <a:prstGeom prst="rect">
            <a:avLst/>
          </a:prstGeom>
        </p:spPr>
        <p:txBody>
          <a:bodyPr lIns="142875" tIns="71438" rIns="142875" bIns="71438"/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646665" y="6344920"/>
            <a:ext cx="0" cy="39998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24967" y="6266190"/>
            <a:ext cx="85178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2" y="6360160"/>
            <a:ext cx="1145322" cy="35623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704540" y="6437189"/>
            <a:ext cx="633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Confidential &amp; Proprietary to Daugherty Business Solutions.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9920" y="6437189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74BE15-8A26-4F67-8E45-9F4262421384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70517" y="833438"/>
            <a:ext cx="8187708" cy="4968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i="1">
                <a:latin typeface="+mn-lt"/>
              </a:defRPr>
            </a:lvl1pPr>
            <a:lvl2pPr marL="409278" indent="0">
              <a:buFontTx/>
              <a:buNone/>
              <a:defRPr sz="1600">
                <a:latin typeface="+mn-lt"/>
              </a:defRPr>
            </a:lvl2pPr>
            <a:lvl3pPr marL="816075" indent="0">
              <a:buFontTx/>
              <a:buNone/>
              <a:defRPr sz="1600">
                <a:latin typeface="+mn-lt"/>
              </a:defRPr>
            </a:lvl3pPr>
            <a:lvl4pPr marL="1222872" indent="0">
              <a:buFontTx/>
              <a:buNone/>
              <a:defRPr sz="1600">
                <a:latin typeface="+mn-lt"/>
              </a:defRPr>
            </a:lvl4pPr>
            <a:lvl5pPr marL="1632149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tagline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9303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>
              <a:defRPr sz="24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190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71" r:id="rId3"/>
    <p:sldLayoutId id="2147484324" r:id="rId4"/>
    <p:sldLayoutId id="2147484325" r:id="rId5"/>
    <p:sldLayoutId id="2147484326" r:id="rId6"/>
    <p:sldLayoutId id="2147484342" r:id="rId7"/>
    <p:sldLayoutId id="2147484327" r:id="rId8"/>
    <p:sldLayoutId id="2147484370" r:id="rId9"/>
    <p:sldLayoutId id="2147484330" r:id="rId10"/>
    <p:sldLayoutId id="2147484331" r:id="rId11"/>
    <p:sldLayoutId id="2147484339" r:id="rId12"/>
    <p:sldLayoutId id="2147484340" r:id="rId13"/>
    <p:sldLayoutId id="2147484373" r:id="rId14"/>
    <p:sldLayoutId id="2147484374" r:id="rId15"/>
    <p:sldLayoutId id="2147484375" r:id="rId16"/>
    <p:sldLayoutId id="2147484372" r:id="rId1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816075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81607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2pPr>
      <a:lvl3pPr algn="ctr" defTabSz="81607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3pPr>
      <a:lvl4pPr algn="ctr" defTabSz="81607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4pPr>
      <a:lvl5pPr algn="ctr" defTabSz="81607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5pPr>
      <a:lvl6pPr marL="714375" algn="ctr" defTabSz="816075" rtl="0" fontAlgn="base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6pPr>
      <a:lvl7pPr marL="1428750" algn="ctr" defTabSz="816075" rtl="0" fontAlgn="base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7pPr>
      <a:lvl8pPr marL="2143125" algn="ctr" defTabSz="816075" rtl="0" fontAlgn="base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8pPr>
      <a:lvl9pPr marL="2857500" algn="ctr" defTabSz="816075" rtl="0" fontAlgn="base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05098" indent="-305098" algn="l" defTabSz="8160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662286" indent="-253008" algn="l" defTabSz="8160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19473" indent="-203398" algn="l" defTabSz="8160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26270" indent="-203398" algn="l" defTabSz="8160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35547" indent="-203398" algn="l" defTabSz="8160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066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261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455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648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94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88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1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75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69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63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58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2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Relationship Id="rId9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37744" y="4542298"/>
            <a:ext cx="8055737" cy="1169607"/>
          </a:xfrm>
        </p:spPr>
        <p:txBody>
          <a:bodyPr/>
          <a:lstStyle/>
          <a:p>
            <a:pPr algn="l"/>
            <a:r>
              <a:rPr lang="en-US" dirty="0" smtClean="0"/>
              <a:t>Navigate your way through the Spring Ecosystem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132504"/>
            <a:ext cx="3851666" cy="2409794"/>
          </a:xfrm>
          <a:prstGeom prst="rect">
            <a:avLst/>
          </a:prstGeom>
        </p:spPr>
      </p:pic>
      <p:pic>
        <p:nvPicPr>
          <p:cNvPr id="1026" name="Picture 2" descr="WillRobinson sample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25" y="1343173"/>
            <a:ext cx="3769496" cy="6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5805577" y="6376561"/>
            <a:ext cx="3203506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Mike.Genovese@daugherty.com</a:t>
            </a:r>
          </a:p>
        </p:txBody>
      </p:sp>
    </p:spTree>
    <p:extLst>
      <p:ext uri="{BB962C8B-B14F-4D97-AF65-F5344CB8AC3E}">
        <p14:creationId xmlns:p14="http://schemas.microsoft.com/office/powerpoint/2010/main" val="103193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</p:txBody>
      </p:sp>
      <p:pic>
        <p:nvPicPr>
          <p:cNvPr id="1026" name="Picture 2" descr="https://newevolutiondesigns.com/images/freebies/spring-wallpaper-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22138" r="8520" b="3321"/>
          <a:stretch/>
        </p:blipFill>
        <p:spPr bwMode="auto">
          <a:xfrm>
            <a:off x="0" y="0"/>
            <a:ext cx="9134856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34856" cy="6135624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3302851" y="1599112"/>
            <a:ext cx="3940759" cy="75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Projects</a:t>
            </a:r>
          </a:p>
        </p:txBody>
      </p:sp>
    </p:spTree>
    <p:extLst>
      <p:ext uri="{BB962C8B-B14F-4D97-AF65-F5344CB8AC3E}">
        <p14:creationId xmlns:p14="http://schemas.microsoft.com/office/powerpoint/2010/main" val="395400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</p:txBody>
      </p:sp>
      <p:pic>
        <p:nvPicPr>
          <p:cNvPr id="1026" name="Picture 2" descr="https://newevolutiondesigns.com/images/freebies/spring-wallpaper-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22138" r="8520" b="3321"/>
          <a:stretch/>
        </p:blipFill>
        <p:spPr bwMode="auto">
          <a:xfrm>
            <a:off x="0" y="0"/>
            <a:ext cx="9134856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34856" cy="6135624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3302851" y="1599112"/>
            <a:ext cx="3963393" cy="75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Security</a:t>
            </a:r>
          </a:p>
        </p:txBody>
      </p:sp>
    </p:spTree>
    <p:extLst>
      <p:ext uri="{BB962C8B-B14F-4D97-AF65-F5344CB8AC3E}">
        <p14:creationId xmlns:p14="http://schemas.microsoft.com/office/powerpoint/2010/main" val="380869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</p:txBody>
      </p:sp>
      <p:pic>
        <p:nvPicPr>
          <p:cNvPr id="1026" name="Picture 2" descr="https://newevolutiondesigns.com/images/freebies/spring-wallpaper-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22138" r="8520" b="3321"/>
          <a:stretch/>
        </p:blipFill>
        <p:spPr bwMode="auto">
          <a:xfrm>
            <a:off x="0" y="0"/>
            <a:ext cx="9134856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34856" cy="6135624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3302851" y="1599112"/>
            <a:ext cx="3963393" cy="137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Security</a:t>
            </a:r>
          </a:p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Data</a:t>
            </a:r>
          </a:p>
        </p:txBody>
      </p:sp>
    </p:spTree>
    <p:extLst>
      <p:ext uri="{BB962C8B-B14F-4D97-AF65-F5344CB8AC3E}">
        <p14:creationId xmlns:p14="http://schemas.microsoft.com/office/powerpoint/2010/main" val="16514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</p:txBody>
      </p:sp>
      <p:pic>
        <p:nvPicPr>
          <p:cNvPr id="1026" name="Picture 2" descr="https://newevolutiondesigns.com/images/freebies/spring-wallpaper-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22138" r="8520" b="3321"/>
          <a:stretch/>
        </p:blipFill>
        <p:spPr bwMode="auto">
          <a:xfrm>
            <a:off x="0" y="0"/>
            <a:ext cx="9134856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34856" cy="6135624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3302851" y="1599112"/>
            <a:ext cx="3963393" cy="19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Security</a:t>
            </a:r>
          </a:p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Data</a:t>
            </a:r>
          </a:p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Cloud</a:t>
            </a:r>
          </a:p>
        </p:txBody>
      </p:sp>
    </p:spTree>
    <p:extLst>
      <p:ext uri="{BB962C8B-B14F-4D97-AF65-F5344CB8AC3E}">
        <p14:creationId xmlns:p14="http://schemas.microsoft.com/office/powerpoint/2010/main" val="108703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</p:txBody>
      </p:sp>
      <p:pic>
        <p:nvPicPr>
          <p:cNvPr id="1026" name="Picture 2" descr="https://newevolutiondesigns.com/images/freebies/spring-wallpaper-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22138" r="8520" b="3321"/>
          <a:stretch/>
        </p:blipFill>
        <p:spPr bwMode="auto">
          <a:xfrm>
            <a:off x="0" y="0"/>
            <a:ext cx="9134856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34856" cy="6135624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3302851" y="1599112"/>
            <a:ext cx="3963393" cy="260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Security</a:t>
            </a:r>
          </a:p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Data</a:t>
            </a:r>
          </a:p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Cloud</a:t>
            </a:r>
          </a:p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Batch</a:t>
            </a:r>
          </a:p>
        </p:txBody>
      </p:sp>
    </p:spTree>
    <p:extLst>
      <p:ext uri="{BB962C8B-B14F-4D97-AF65-F5344CB8AC3E}">
        <p14:creationId xmlns:p14="http://schemas.microsoft.com/office/powerpoint/2010/main" val="3738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</p:txBody>
      </p:sp>
      <p:pic>
        <p:nvPicPr>
          <p:cNvPr id="1026" name="Picture 2" descr="https://newevolutiondesigns.com/images/freebies/spring-wallpaper-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22138" r="8520" b="3321"/>
          <a:stretch/>
        </p:blipFill>
        <p:spPr bwMode="auto">
          <a:xfrm>
            <a:off x="0" y="0"/>
            <a:ext cx="9134856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34856" cy="6135624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3302851" y="1599112"/>
            <a:ext cx="3963393" cy="322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Security</a:t>
            </a:r>
          </a:p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Data</a:t>
            </a:r>
          </a:p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Cloud</a:t>
            </a:r>
          </a:p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Batch</a:t>
            </a:r>
          </a:p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XD</a:t>
            </a:r>
          </a:p>
        </p:txBody>
      </p:sp>
    </p:spTree>
    <p:extLst>
      <p:ext uri="{BB962C8B-B14F-4D97-AF65-F5344CB8AC3E}">
        <p14:creationId xmlns:p14="http://schemas.microsoft.com/office/powerpoint/2010/main" val="25191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</p:txBody>
      </p:sp>
      <p:pic>
        <p:nvPicPr>
          <p:cNvPr id="1026" name="Picture 2" descr="https://newevolutiondesigns.com/images/freebies/spring-wallpaper-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22138" r="8520" b="3321"/>
          <a:stretch/>
        </p:blipFill>
        <p:spPr bwMode="auto">
          <a:xfrm>
            <a:off x="0" y="0"/>
            <a:ext cx="9134856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34856" cy="6135624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3302851" y="1599112"/>
            <a:ext cx="4704621" cy="75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Spring… whatever</a:t>
            </a:r>
          </a:p>
        </p:txBody>
      </p:sp>
    </p:spTree>
    <p:extLst>
      <p:ext uri="{BB962C8B-B14F-4D97-AF65-F5344CB8AC3E}">
        <p14:creationId xmlns:p14="http://schemas.microsoft.com/office/powerpoint/2010/main" val="219025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</p:txBody>
      </p:sp>
      <p:pic>
        <p:nvPicPr>
          <p:cNvPr id="1026" name="Picture 2" descr="https://newevolutiondesigns.com/images/freebies/spring-wallpaper-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22138" r="8520" b="3321"/>
          <a:stretch/>
        </p:blipFill>
        <p:spPr bwMode="auto">
          <a:xfrm>
            <a:off x="0" y="0"/>
            <a:ext cx="9134856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" y="-1573"/>
            <a:ext cx="9134856" cy="6135624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 bwMode="auto">
          <a:xfrm>
            <a:off x="360586" y="448285"/>
            <a:ext cx="2681850" cy="5314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>
            <a:defPPr>
              <a:defRPr lang="en-US"/>
            </a:defPPr>
            <a:lvl1pPr eaLnBrk="1" hangingPunct="1">
              <a:defRPr sz="1400"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Spring-data</a:t>
            </a:r>
          </a:p>
          <a:p>
            <a:r>
              <a:rPr lang="en-US" dirty="0" smtClean="0"/>
              <a:t>Spring-framework</a:t>
            </a:r>
            <a:endParaRPr lang="en-US" dirty="0"/>
          </a:p>
          <a:p>
            <a:r>
              <a:rPr lang="en-US" dirty="0"/>
              <a:t>Spring-</a:t>
            </a:r>
            <a:r>
              <a:rPr lang="en-US" dirty="0" err="1"/>
              <a:t>flo</a:t>
            </a:r>
            <a:endParaRPr lang="en-US" dirty="0"/>
          </a:p>
          <a:p>
            <a:r>
              <a:rPr lang="en-US" dirty="0"/>
              <a:t>Spring-integration-</a:t>
            </a:r>
            <a:r>
              <a:rPr lang="en-US" dirty="0" err="1"/>
              <a:t>aws</a:t>
            </a:r>
            <a:endParaRPr lang="en-US" dirty="0"/>
          </a:p>
          <a:p>
            <a:r>
              <a:rPr lang="en-US" dirty="0"/>
              <a:t>Spring-</a:t>
            </a:r>
            <a:r>
              <a:rPr lang="en-US" dirty="0" err="1"/>
              <a:t>roo</a:t>
            </a:r>
            <a:endParaRPr lang="en-US" dirty="0"/>
          </a:p>
          <a:p>
            <a:r>
              <a:rPr lang="en-US" dirty="0"/>
              <a:t>Spring-integration</a:t>
            </a:r>
          </a:p>
          <a:p>
            <a:r>
              <a:rPr lang="en-US" dirty="0"/>
              <a:t>Spring-</a:t>
            </a:r>
            <a:r>
              <a:rPr lang="en-US" dirty="0" err="1"/>
              <a:t>amqp</a:t>
            </a:r>
            <a:endParaRPr lang="en-US" dirty="0"/>
          </a:p>
          <a:p>
            <a:r>
              <a:rPr lang="en-US" dirty="0"/>
              <a:t>Spring-data-</a:t>
            </a:r>
            <a:r>
              <a:rPr lang="en-US" dirty="0" err="1"/>
              <a:t>solr</a:t>
            </a:r>
            <a:endParaRPr lang="en-US" dirty="0"/>
          </a:p>
          <a:p>
            <a:r>
              <a:rPr lang="en-US" dirty="0"/>
              <a:t>Spring-boot</a:t>
            </a:r>
          </a:p>
          <a:p>
            <a:r>
              <a:rPr lang="en-US" dirty="0"/>
              <a:t>Spring-data-neo4j</a:t>
            </a:r>
          </a:p>
          <a:p>
            <a:r>
              <a:rPr lang="en-US" dirty="0"/>
              <a:t>Spring-</a:t>
            </a:r>
            <a:r>
              <a:rPr lang="en-US" dirty="0" err="1"/>
              <a:t>statemachine</a:t>
            </a:r>
            <a:endParaRPr lang="en-US" dirty="0"/>
          </a:p>
          <a:p>
            <a:r>
              <a:rPr lang="en-US" dirty="0"/>
              <a:t>Spring-data-</a:t>
            </a:r>
            <a:r>
              <a:rPr lang="en-US" dirty="0" err="1"/>
              <a:t>redis</a:t>
            </a:r>
            <a:endParaRPr lang="en-US" dirty="0"/>
          </a:p>
          <a:p>
            <a:r>
              <a:rPr lang="en-US" dirty="0"/>
              <a:t>Spring-data-</a:t>
            </a:r>
            <a:r>
              <a:rPr lang="en-US" dirty="0" err="1"/>
              <a:t>gemfire</a:t>
            </a:r>
            <a:endParaRPr lang="en-US" dirty="0"/>
          </a:p>
          <a:p>
            <a:r>
              <a:rPr lang="en-US" dirty="0"/>
              <a:t>Spring-</a:t>
            </a:r>
            <a:r>
              <a:rPr lang="en-US" dirty="0" err="1"/>
              <a:t>kafka</a:t>
            </a:r>
            <a:endParaRPr lang="en-US" dirty="0"/>
          </a:p>
          <a:p>
            <a:r>
              <a:rPr lang="en-US" dirty="0"/>
              <a:t>Spring-security-oath</a:t>
            </a:r>
          </a:p>
          <a:p>
            <a:r>
              <a:rPr lang="en-US" dirty="0"/>
              <a:t>Spring-security-</a:t>
            </a:r>
            <a:r>
              <a:rPr lang="en-US" dirty="0" err="1"/>
              <a:t>saml</a:t>
            </a:r>
            <a:r>
              <a:rPr lang="en-US" dirty="0"/>
              <a:t>-</a:t>
            </a:r>
            <a:r>
              <a:rPr lang="en-US" dirty="0" err="1"/>
              <a:t>dsl</a:t>
            </a:r>
            <a:endParaRPr lang="en-US" dirty="0"/>
          </a:p>
          <a:p>
            <a:r>
              <a:rPr lang="en-US" dirty="0"/>
              <a:t>Spring-</a:t>
            </a:r>
            <a:r>
              <a:rPr lang="en-US" dirty="0" err="1"/>
              <a:t>hateoas</a:t>
            </a:r>
            <a:endParaRPr lang="en-US" dirty="0"/>
          </a:p>
          <a:p>
            <a:r>
              <a:rPr lang="en-US" dirty="0"/>
              <a:t>Spring-</a:t>
            </a:r>
            <a:r>
              <a:rPr lang="en-US" dirty="0" err="1"/>
              <a:t>xd</a:t>
            </a:r>
            <a:endParaRPr lang="en-US" dirty="0"/>
          </a:p>
          <a:p>
            <a:r>
              <a:rPr lang="en-US" dirty="0"/>
              <a:t>Spring-</a:t>
            </a:r>
            <a:r>
              <a:rPr lang="en-US" dirty="0" err="1"/>
              <a:t>restdocs</a:t>
            </a:r>
            <a:endParaRPr lang="en-US" dirty="0"/>
          </a:p>
          <a:p>
            <a:r>
              <a:rPr lang="en-US" dirty="0"/>
              <a:t>Spring-</a:t>
            </a:r>
            <a:r>
              <a:rPr lang="en-US" dirty="0" err="1"/>
              <a:t>ldap</a:t>
            </a:r>
            <a:endParaRPr lang="en-US" dirty="0"/>
          </a:p>
          <a:p>
            <a:r>
              <a:rPr lang="en-US" dirty="0"/>
              <a:t>Spring-data-</a:t>
            </a:r>
            <a:r>
              <a:rPr lang="en-US" dirty="0" err="1"/>
              <a:t>couchbase</a:t>
            </a:r>
            <a:endParaRPr lang="en-US" dirty="0"/>
          </a:p>
          <a:p>
            <a:r>
              <a:rPr lang="en-US" dirty="0"/>
              <a:t>Spring-reactive</a:t>
            </a:r>
          </a:p>
          <a:p>
            <a:r>
              <a:rPr lang="en-US" dirty="0" smtClean="0"/>
              <a:t>Spring-data-</a:t>
            </a:r>
            <a:r>
              <a:rPr lang="en-US" dirty="0" err="1" smtClean="0"/>
              <a:t>elasticsearch</a:t>
            </a:r>
            <a:endParaRPr lang="en-US" dirty="0" smtClean="0"/>
          </a:p>
          <a:p>
            <a:r>
              <a:rPr lang="en-US" dirty="0" smtClean="0"/>
              <a:t>Spring-integration-</a:t>
            </a:r>
            <a:r>
              <a:rPr lang="en-US" dirty="0" err="1" smtClean="0"/>
              <a:t>kafka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 bwMode="auto">
          <a:xfrm>
            <a:off x="3063158" y="2578229"/>
            <a:ext cx="2484398" cy="316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>
            <a:defPPr>
              <a:defRPr lang="en-US"/>
            </a:defPPr>
            <a:lvl1pPr eaLnBrk="1" hangingPunct="1">
              <a:defRPr sz="1400"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Spring-session</a:t>
            </a:r>
          </a:p>
          <a:p>
            <a:r>
              <a:rPr lang="en-US" dirty="0"/>
              <a:t>Spring-batch</a:t>
            </a:r>
          </a:p>
          <a:p>
            <a:r>
              <a:rPr lang="en-US" dirty="0" smtClean="0"/>
              <a:t>Spring-</a:t>
            </a:r>
            <a:r>
              <a:rPr lang="en-US" dirty="0" err="1" smtClean="0"/>
              <a:t>hadoop</a:t>
            </a:r>
            <a:endParaRPr lang="en-US" dirty="0"/>
          </a:p>
          <a:p>
            <a:r>
              <a:rPr lang="en-US" dirty="0"/>
              <a:t>Spring-data-</a:t>
            </a:r>
            <a:r>
              <a:rPr lang="en-US" dirty="0" err="1"/>
              <a:t>mongodb</a:t>
            </a:r>
            <a:endParaRPr lang="en-US" dirty="0"/>
          </a:p>
          <a:p>
            <a:r>
              <a:rPr lang="en-US" dirty="0"/>
              <a:t>Spring-shell</a:t>
            </a:r>
          </a:p>
          <a:p>
            <a:r>
              <a:rPr lang="en-US" dirty="0"/>
              <a:t>Spring-tuple</a:t>
            </a:r>
          </a:p>
          <a:p>
            <a:r>
              <a:rPr lang="en-US" dirty="0"/>
              <a:t>Spring-loaded</a:t>
            </a:r>
          </a:p>
          <a:p>
            <a:r>
              <a:rPr lang="en-US" dirty="0"/>
              <a:t>Spring-social-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Spring-security-</a:t>
            </a:r>
            <a:r>
              <a:rPr lang="en-US" dirty="0" err="1"/>
              <a:t>kerberose</a:t>
            </a:r>
            <a:endParaRPr lang="en-US" dirty="0"/>
          </a:p>
          <a:p>
            <a:r>
              <a:rPr lang="en-US" dirty="0"/>
              <a:t>Spring-security-</a:t>
            </a:r>
            <a:r>
              <a:rPr lang="en-US" dirty="0" err="1"/>
              <a:t>saml</a:t>
            </a:r>
            <a:endParaRPr lang="en-US" dirty="0"/>
          </a:p>
          <a:p>
            <a:r>
              <a:rPr lang="en-US" dirty="0"/>
              <a:t>Spring-data-rest</a:t>
            </a:r>
          </a:p>
          <a:p>
            <a:r>
              <a:rPr lang="en-US" dirty="0"/>
              <a:t>Spring-social-</a:t>
            </a:r>
            <a:r>
              <a:rPr lang="en-US" dirty="0" err="1"/>
              <a:t>facebook</a:t>
            </a:r>
            <a:endParaRPr lang="en-US" dirty="0"/>
          </a:p>
          <a:p>
            <a:r>
              <a:rPr lang="en-US" dirty="0"/>
              <a:t>Spring-social-twitter</a:t>
            </a:r>
          </a:p>
          <a:p>
            <a:r>
              <a:rPr lang="en-US" dirty="0"/>
              <a:t>Spring-</a:t>
            </a:r>
            <a:r>
              <a:rPr lang="en-US" dirty="0" err="1"/>
              <a:t>webflow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 bwMode="auto">
          <a:xfrm>
            <a:off x="5983935" y="460472"/>
            <a:ext cx="2841419" cy="5314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>
            <a:defPPr>
              <a:defRPr lang="en-US"/>
            </a:defPPr>
            <a:lvl1pPr eaLnBrk="1" hangingPunct="1">
              <a:defRPr sz="1400"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Spring-social</a:t>
            </a:r>
            <a:endParaRPr lang="en-US" dirty="0"/>
          </a:p>
          <a:p>
            <a:r>
              <a:rPr lang="en-US" dirty="0"/>
              <a:t>Spring-</a:t>
            </a:r>
            <a:r>
              <a:rPr lang="en-US" dirty="0" err="1"/>
              <a:t>guice</a:t>
            </a:r>
            <a:endParaRPr lang="en-US" dirty="0"/>
          </a:p>
          <a:p>
            <a:r>
              <a:rPr lang="en-US" dirty="0" smtClean="0"/>
              <a:t>Spring-data-aerospike</a:t>
            </a:r>
            <a:endParaRPr lang="en-US" dirty="0"/>
          </a:p>
          <a:p>
            <a:r>
              <a:rPr lang="en-US" dirty="0"/>
              <a:t>Spring-android</a:t>
            </a:r>
          </a:p>
          <a:p>
            <a:r>
              <a:rPr lang="en-US" dirty="0"/>
              <a:t>Spring-</a:t>
            </a:r>
            <a:r>
              <a:rPr lang="en-US" dirty="0" err="1"/>
              <a:t>xd</a:t>
            </a:r>
            <a:r>
              <a:rPr lang="en-US" dirty="0"/>
              <a:t>-ambary</a:t>
            </a:r>
          </a:p>
          <a:p>
            <a:r>
              <a:rPr lang="en-US" dirty="0"/>
              <a:t>Spring-integration-</a:t>
            </a:r>
            <a:r>
              <a:rPr lang="en-US" dirty="0" err="1"/>
              <a:t>dsl</a:t>
            </a:r>
            <a:r>
              <a:rPr lang="en-US" dirty="0"/>
              <a:t>-groovy</a:t>
            </a:r>
          </a:p>
          <a:p>
            <a:r>
              <a:rPr lang="en-US" dirty="0"/>
              <a:t>Spring-social-</a:t>
            </a:r>
            <a:r>
              <a:rPr lang="en-US" dirty="0" err="1"/>
              <a:t>linkedin</a:t>
            </a:r>
            <a:endParaRPr lang="en-US" dirty="0"/>
          </a:p>
          <a:p>
            <a:r>
              <a:rPr lang="en-US" dirty="0" smtClean="0"/>
              <a:t>Spring-data-</a:t>
            </a:r>
            <a:r>
              <a:rPr lang="en-US" dirty="0" err="1" smtClean="0"/>
              <a:t>jdbc</a:t>
            </a:r>
            <a:r>
              <a:rPr lang="en-US" dirty="0" smtClean="0"/>
              <a:t>-</a:t>
            </a:r>
            <a:r>
              <a:rPr lang="en-US" dirty="0" err="1" smtClean="0"/>
              <a:t>ext</a:t>
            </a:r>
            <a:endParaRPr lang="en-US" dirty="0"/>
          </a:p>
          <a:p>
            <a:r>
              <a:rPr lang="en-US" dirty="0" smtClean="0"/>
              <a:t>Spring-mobile</a:t>
            </a:r>
            <a:endParaRPr lang="en-US" dirty="0"/>
          </a:p>
          <a:p>
            <a:r>
              <a:rPr lang="en-US" dirty="0"/>
              <a:t>Spring-xd-ec2</a:t>
            </a:r>
          </a:p>
          <a:p>
            <a:r>
              <a:rPr lang="en-US" dirty="0"/>
              <a:t>Spring-</a:t>
            </a:r>
            <a:r>
              <a:rPr lang="en-US" dirty="0" err="1"/>
              <a:t>scala</a:t>
            </a:r>
            <a:endParaRPr lang="en-US" dirty="0"/>
          </a:p>
          <a:p>
            <a:r>
              <a:rPr lang="en-US" dirty="0"/>
              <a:t>Spring-integration-</a:t>
            </a:r>
            <a:r>
              <a:rPr lang="en-US" dirty="0" err="1"/>
              <a:t>dsl</a:t>
            </a:r>
            <a:r>
              <a:rPr lang="en-US" dirty="0"/>
              <a:t>-</a:t>
            </a:r>
            <a:r>
              <a:rPr lang="en-US" dirty="0" err="1"/>
              <a:t>scala</a:t>
            </a:r>
            <a:endParaRPr lang="en-US" dirty="0"/>
          </a:p>
          <a:p>
            <a:r>
              <a:rPr lang="en-US" dirty="0"/>
              <a:t>Spring-bus</a:t>
            </a:r>
          </a:p>
          <a:p>
            <a:r>
              <a:rPr lang="en-US" dirty="0"/>
              <a:t>Spring-integration-flow</a:t>
            </a:r>
          </a:p>
          <a:p>
            <a:r>
              <a:rPr lang="en-US" dirty="0"/>
              <a:t>Spring-flex</a:t>
            </a:r>
          </a:p>
          <a:p>
            <a:r>
              <a:rPr lang="en-US" dirty="0"/>
              <a:t>Spring-test-</a:t>
            </a:r>
            <a:r>
              <a:rPr lang="en-US" dirty="0" err="1"/>
              <a:t>mvc</a:t>
            </a:r>
            <a:endParaRPr lang="en-US" dirty="0"/>
          </a:p>
          <a:p>
            <a:r>
              <a:rPr lang="en-US" dirty="0"/>
              <a:t>Spring-data-grid</a:t>
            </a:r>
          </a:p>
          <a:p>
            <a:r>
              <a:rPr lang="en-US" dirty="0" smtClean="0"/>
              <a:t>Spring-</a:t>
            </a:r>
            <a:r>
              <a:rPr lang="en-US" dirty="0" err="1" smtClean="0"/>
              <a:t>ws</a:t>
            </a:r>
            <a:endParaRPr lang="en-US" dirty="0" smtClean="0"/>
          </a:p>
          <a:p>
            <a:r>
              <a:rPr lang="en-US" dirty="0"/>
              <a:t>Spring-data-</a:t>
            </a:r>
            <a:r>
              <a:rPr lang="en-US" dirty="0" err="1"/>
              <a:t>cassandra</a:t>
            </a:r>
            <a:endParaRPr lang="en-US" dirty="0"/>
          </a:p>
          <a:p>
            <a:r>
              <a:rPr lang="en-US" dirty="0"/>
              <a:t>Spring-data-commons</a:t>
            </a:r>
          </a:p>
          <a:p>
            <a:r>
              <a:rPr lang="en-US" dirty="0" smtClean="0"/>
              <a:t>Spring-integration-java-</a:t>
            </a:r>
            <a:r>
              <a:rPr lang="en-US" dirty="0" err="1" smtClean="0"/>
              <a:t>dsl</a:t>
            </a:r>
            <a:endParaRPr lang="en-US" dirty="0" smtClean="0"/>
          </a:p>
          <a:p>
            <a:r>
              <a:rPr lang="en-US" dirty="0" smtClean="0"/>
              <a:t>Spring-data-</a:t>
            </a:r>
            <a:r>
              <a:rPr lang="en-US" dirty="0" err="1" smtClean="0"/>
              <a:t>jpa</a:t>
            </a:r>
            <a:endParaRPr lang="en-US" dirty="0"/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And many, many more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 bwMode="auto">
          <a:xfrm>
            <a:off x="3302851" y="1599112"/>
            <a:ext cx="1872692" cy="75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3012278" y="460897"/>
            <a:ext cx="2586157" cy="100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14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Spring-data-</a:t>
            </a:r>
            <a:r>
              <a:rPr lang="en-US" sz="1400" b="1" dirty="0" err="1" smtClean="0">
                <a:solidFill>
                  <a:schemeClr val="bg1"/>
                </a:solidFill>
                <a:latin typeface="+mn-lt"/>
                <a:cs typeface="Arial" pitchFamily="34" charset="0"/>
              </a:rPr>
              <a:t>cassandra</a:t>
            </a:r>
            <a:endParaRPr lang="en-US" sz="1400" b="1" dirty="0" smtClean="0">
              <a:solidFill>
                <a:schemeClr val="bg1"/>
              </a:solidFill>
              <a:latin typeface="+mn-lt"/>
              <a:cs typeface="Arial" pitchFamily="34" charset="0"/>
            </a:endParaRPr>
          </a:p>
          <a:p>
            <a:pPr eaLnBrk="1" hangingPunct="1"/>
            <a:r>
              <a:rPr lang="en-US" sz="14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Spring-data-commons</a:t>
            </a:r>
          </a:p>
          <a:p>
            <a:pPr eaLnBrk="1" hangingPunct="1"/>
            <a:r>
              <a:rPr lang="en-US" sz="14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Spring-integration-java-</a:t>
            </a:r>
            <a:r>
              <a:rPr lang="en-US" sz="1400" b="1" dirty="0" err="1" smtClean="0">
                <a:solidFill>
                  <a:schemeClr val="bg1"/>
                </a:solidFill>
                <a:latin typeface="+mn-lt"/>
                <a:cs typeface="Arial" pitchFamily="34" charset="0"/>
              </a:rPr>
              <a:t>dsl</a:t>
            </a:r>
            <a:endParaRPr lang="en-US" sz="1400" b="1" dirty="0" smtClean="0">
              <a:solidFill>
                <a:schemeClr val="bg1"/>
              </a:solidFill>
              <a:latin typeface="+mn-lt"/>
              <a:cs typeface="Arial" pitchFamily="34" charset="0"/>
            </a:endParaRPr>
          </a:p>
          <a:p>
            <a:pPr eaLnBrk="1" hangingPunct="1"/>
            <a:r>
              <a:rPr lang="en-US" sz="14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Spring-cloud</a:t>
            </a:r>
          </a:p>
        </p:txBody>
      </p:sp>
    </p:spTree>
    <p:extLst>
      <p:ext uri="{BB962C8B-B14F-4D97-AF65-F5344CB8AC3E}">
        <p14:creationId xmlns:p14="http://schemas.microsoft.com/office/powerpoint/2010/main" val="35740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Spring.io – </a:t>
            </a:r>
            <a:r>
              <a:rPr lang="en-US" b="1" u="sng" dirty="0" smtClean="0"/>
              <a:t>main</a:t>
            </a:r>
            <a:r>
              <a:rPr lang="en-US" dirty="0" smtClean="0"/>
              <a:t> Spring Projects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6" y="106396"/>
            <a:ext cx="551688" cy="5516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 bwMode="auto">
          <a:xfrm>
            <a:off x="840580" y="1230614"/>
            <a:ext cx="2102948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IO Platform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6538532" y="1230614"/>
            <a:ext cx="2059666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Framework</a:t>
            </a:r>
          </a:p>
        </p:txBody>
      </p:sp>
      <p:sp>
        <p:nvSpPr>
          <p:cNvPr id="20" name="TextBox 19"/>
          <p:cNvSpPr txBox="1"/>
          <p:nvPr/>
        </p:nvSpPr>
        <p:spPr bwMode="auto">
          <a:xfrm>
            <a:off x="3789951" y="1230614"/>
            <a:ext cx="1438727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Boot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3699076" y="2935934"/>
            <a:ext cx="1755352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Security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840580" y="2074890"/>
            <a:ext cx="1538113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Cloud</a:t>
            </a:r>
          </a:p>
        </p:txBody>
      </p:sp>
      <p:sp>
        <p:nvSpPr>
          <p:cNvPr id="24" name="TextBox 23"/>
          <p:cNvSpPr txBox="1"/>
          <p:nvPr/>
        </p:nvSpPr>
        <p:spPr bwMode="auto">
          <a:xfrm>
            <a:off x="6538532" y="2074890"/>
            <a:ext cx="2061462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Integration</a:t>
            </a:r>
          </a:p>
        </p:txBody>
      </p:sp>
      <p:sp>
        <p:nvSpPr>
          <p:cNvPr id="25" name="TextBox 24"/>
          <p:cNvSpPr txBox="1"/>
          <p:nvPr/>
        </p:nvSpPr>
        <p:spPr bwMode="auto">
          <a:xfrm>
            <a:off x="3699076" y="2074890"/>
            <a:ext cx="1429109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Data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840580" y="4541848"/>
            <a:ext cx="1925335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Web Flow</a:t>
            </a:r>
          </a:p>
        </p:txBody>
      </p:sp>
      <p:sp>
        <p:nvSpPr>
          <p:cNvPr id="27" name="TextBox 26"/>
          <p:cNvSpPr txBox="1"/>
          <p:nvPr/>
        </p:nvSpPr>
        <p:spPr bwMode="auto">
          <a:xfrm>
            <a:off x="840580" y="2935934"/>
            <a:ext cx="1519647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Batch</a:t>
            </a:r>
          </a:p>
        </p:txBody>
      </p:sp>
      <p:sp>
        <p:nvSpPr>
          <p:cNvPr id="28" name="TextBox 27"/>
          <p:cNvSpPr txBox="1"/>
          <p:nvPr/>
        </p:nvSpPr>
        <p:spPr bwMode="auto">
          <a:xfrm>
            <a:off x="6538532" y="2935934"/>
            <a:ext cx="1764266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HATEOS</a:t>
            </a:r>
          </a:p>
        </p:txBody>
      </p:sp>
      <p:sp>
        <p:nvSpPr>
          <p:cNvPr id="29" name="TextBox 28"/>
          <p:cNvSpPr txBox="1"/>
          <p:nvPr/>
        </p:nvSpPr>
        <p:spPr bwMode="auto">
          <a:xfrm>
            <a:off x="6538532" y="3745760"/>
            <a:ext cx="1651927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Mobile</a:t>
            </a:r>
          </a:p>
        </p:txBody>
      </p:sp>
      <p:sp>
        <p:nvSpPr>
          <p:cNvPr id="30" name="TextBox 29"/>
          <p:cNvSpPr txBox="1"/>
          <p:nvPr/>
        </p:nvSpPr>
        <p:spPr bwMode="auto">
          <a:xfrm>
            <a:off x="3699076" y="4541848"/>
            <a:ext cx="2254143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Web Services</a:t>
            </a:r>
          </a:p>
        </p:txBody>
      </p:sp>
      <p:sp>
        <p:nvSpPr>
          <p:cNvPr id="31" name="TextBox 30"/>
          <p:cNvSpPr txBox="1"/>
          <p:nvPr/>
        </p:nvSpPr>
        <p:spPr bwMode="auto">
          <a:xfrm>
            <a:off x="840580" y="5299967"/>
            <a:ext cx="1688796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Session</a:t>
            </a:r>
          </a:p>
        </p:txBody>
      </p:sp>
      <p:sp>
        <p:nvSpPr>
          <p:cNvPr id="32" name="TextBox 31"/>
          <p:cNvSpPr txBox="1"/>
          <p:nvPr/>
        </p:nvSpPr>
        <p:spPr bwMode="auto">
          <a:xfrm>
            <a:off x="3699076" y="5299967"/>
            <a:ext cx="1262397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XD</a:t>
            </a:r>
          </a:p>
        </p:txBody>
      </p:sp>
      <p:sp>
        <p:nvSpPr>
          <p:cNvPr id="33" name="TextBox 32"/>
          <p:cNvSpPr txBox="1"/>
          <p:nvPr/>
        </p:nvSpPr>
        <p:spPr bwMode="auto">
          <a:xfrm>
            <a:off x="840580" y="3745760"/>
            <a:ext cx="1541319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Social</a:t>
            </a:r>
          </a:p>
        </p:txBody>
      </p:sp>
      <p:sp>
        <p:nvSpPr>
          <p:cNvPr id="34" name="TextBox 33"/>
          <p:cNvSpPr txBox="1"/>
          <p:nvPr/>
        </p:nvSpPr>
        <p:spPr bwMode="auto">
          <a:xfrm>
            <a:off x="3699076" y="3745760"/>
            <a:ext cx="1600631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AMQP</a:t>
            </a:r>
          </a:p>
        </p:txBody>
      </p:sp>
      <p:sp>
        <p:nvSpPr>
          <p:cNvPr id="35" name="TextBox 34"/>
          <p:cNvSpPr txBox="1"/>
          <p:nvPr/>
        </p:nvSpPr>
        <p:spPr bwMode="auto">
          <a:xfrm>
            <a:off x="6538532" y="4541848"/>
            <a:ext cx="1499770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LDAP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26957" y="5890518"/>
            <a:ext cx="6953057" cy="29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https://</a:t>
            </a:r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spring.io/projects - omitted Spring Shell, Spring for Android, Spring Cloud Data Flow, and Community Projects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703" y="2823455"/>
            <a:ext cx="615451" cy="6154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978" y="5155424"/>
            <a:ext cx="679578" cy="6795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6" y="3612749"/>
            <a:ext cx="656515" cy="65651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39" y="3633678"/>
            <a:ext cx="614656" cy="61465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754" y="3712332"/>
            <a:ext cx="457348" cy="45734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06" y="4426333"/>
            <a:ext cx="621522" cy="62152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91" y="4466157"/>
            <a:ext cx="541874" cy="54187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39" y="5200259"/>
            <a:ext cx="589908" cy="58990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8" y="2833015"/>
            <a:ext cx="596330" cy="59633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88" y="2836701"/>
            <a:ext cx="588958" cy="58895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788" y="1949496"/>
            <a:ext cx="641280" cy="64128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8" y="1138275"/>
            <a:ext cx="575171" cy="57517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250" y="1118343"/>
            <a:ext cx="615034" cy="61503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37" y="1158469"/>
            <a:ext cx="534782" cy="53478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9" y="4429350"/>
            <a:ext cx="615488" cy="61548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276" y="2032645"/>
            <a:ext cx="474983" cy="47498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5" y="1871948"/>
            <a:ext cx="796377" cy="79637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 bwMode="auto">
          <a:xfrm>
            <a:off x="6174255" y="5299967"/>
            <a:ext cx="1453090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… and more</a:t>
            </a:r>
          </a:p>
        </p:txBody>
      </p:sp>
    </p:spTree>
    <p:extLst>
      <p:ext uri="{BB962C8B-B14F-4D97-AF65-F5344CB8AC3E}">
        <p14:creationId xmlns:p14="http://schemas.microsoft.com/office/powerpoint/2010/main" val="420652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2570719" y="3008990"/>
            <a:ext cx="3124125" cy="2298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algn="ctr" eaLnBrk="1" hangingPunct="1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Foundational</a:t>
            </a:r>
          </a:p>
          <a:p>
            <a:pPr algn="ctr" eaLnBrk="1" hangingPunct="1"/>
            <a:endParaRPr 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 pitchFamily="34" charset="0"/>
            </a:endParaRPr>
          </a:p>
          <a:p>
            <a:pPr algn="ctr" eaLnBrk="1" hangingPunct="1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Cross-tier</a:t>
            </a:r>
          </a:p>
          <a:p>
            <a:pPr algn="ctr" eaLnBrk="1" hangingPunct="1"/>
            <a:endParaRPr 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 pitchFamily="34" charset="0"/>
            </a:endParaRPr>
          </a:p>
          <a:p>
            <a:pPr algn="ctr" eaLnBrk="1" hangingPunct="1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Core Capabilities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965155"/>
            <a:ext cx="8686800" cy="13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4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Historically Speaking</a:t>
            </a:r>
          </a:p>
        </p:txBody>
      </p:sp>
      <p:sp>
        <p:nvSpPr>
          <p:cNvPr id="59" name="TextBox 58"/>
          <p:cNvSpPr txBox="1"/>
          <p:nvPr/>
        </p:nvSpPr>
        <p:spPr bwMode="auto">
          <a:xfrm>
            <a:off x="503803" y="1131432"/>
            <a:ext cx="8136395" cy="69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Collection of packages and modules to address J2EE complexities</a:t>
            </a:r>
          </a:p>
          <a:p>
            <a:pPr eaLnBrk="1" hangingPunct="1"/>
            <a:endParaRPr 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 pitchFamily="34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959" y="1898021"/>
            <a:ext cx="2322095" cy="1883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TextBox 61"/>
          <p:cNvSpPr txBox="1"/>
          <p:nvPr/>
        </p:nvSpPr>
        <p:spPr bwMode="auto">
          <a:xfrm>
            <a:off x="5227722" y="2459650"/>
            <a:ext cx="2502567" cy="75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algn="ctr"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16" y="1900267"/>
            <a:ext cx="1875221" cy="1875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4" name="TextBox 63"/>
          <p:cNvSpPr txBox="1"/>
          <p:nvPr/>
        </p:nvSpPr>
        <p:spPr bwMode="auto">
          <a:xfrm>
            <a:off x="1226202" y="2469810"/>
            <a:ext cx="2502567" cy="759824"/>
          </a:xfrm>
          <a:prstGeom prst="rect">
            <a:avLst/>
          </a:prstGeom>
          <a:noFill/>
          <a:ln>
            <a:noFill/>
          </a:ln>
          <a:effectLst>
            <a:outerShdw blurRad="63500" dist="63500" dir="3600000" algn="t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algn="ctr"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J2EE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5227722" y="4125366"/>
            <a:ext cx="3325217" cy="186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DI / </a:t>
            </a:r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IoC</a:t>
            </a:r>
            <a:endParaRPr 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 pitchFamily="34" charset="0"/>
            </a:endParaRPr>
          </a:p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POJOs</a:t>
            </a:r>
          </a:p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Transaction Management</a:t>
            </a:r>
          </a:p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AOP</a:t>
            </a:r>
          </a:p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…</a:t>
            </a:r>
          </a:p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MVC</a:t>
            </a:r>
          </a:p>
          <a:p>
            <a:pPr eaLnBrk="1" hangingPunct="1"/>
            <a:endParaRPr 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3780644" y="3169474"/>
            <a:ext cx="1300916" cy="88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Simplify</a:t>
            </a:r>
          </a:p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Decouple</a:t>
            </a:r>
          </a:p>
          <a:p>
            <a:pPr eaLnBrk="1" hangingPunct="1"/>
            <a:endParaRPr 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69" name="TextBox 68"/>
          <p:cNvSpPr txBox="1"/>
          <p:nvPr/>
        </p:nvSpPr>
        <p:spPr bwMode="auto">
          <a:xfrm>
            <a:off x="1448606" y="4141719"/>
            <a:ext cx="2264923" cy="88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Tight integration</a:t>
            </a:r>
          </a:p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EJBs</a:t>
            </a:r>
          </a:p>
          <a:p>
            <a:pPr eaLnBrk="1" hangingPunct="1"/>
            <a:endParaRPr 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70" name="Right Arrow 69"/>
          <p:cNvSpPr/>
          <p:nvPr/>
        </p:nvSpPr>
        <p:spPr>
          <a:xfrm>
            <a:off x="3874931" y="2575553"/>
            <a:ext cx="1039142" cy="654081"/>
          </a:xfrm>
          <a:prstGeom prst="rightArrow">
            <a:avLst/>
          </a:prstGeom>
          <a:solidFill>
            <a:srgbClr val="595959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1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64009" y="5890518"/>
            <a:ext cx="5614416" cy="29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http://docs.spring.io/spring/docs/4.3.0.RC1/spring-framework-reference/htmlsingle/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1011055" y="2535487"/>
            <a:ext cx="2540117" cy="337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spring-</a:t>
            </a:r>
            <a:r>
              <a:rPr 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aop</a:t>
            </a: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pring-aspects</a:t>
            </a: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pring-beans</a:t>
            </a: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pring-context</a:t>
            </a: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pring-context-support</a:t>
            </a:r>
          </a:p>
          <a:p>
            <a:pPr eaLnBrk="1" hangingPunct="1"/>
            <a:r>
              <a:rPr lang="en-US" sz="1400" dirty="0"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latin typeface="+mn-lt"/>
                <a:cs typeface="Arial" pitchFamily="34" charset="0"/>
              </a:rPr>
              <a:t>pring-core</a:t>
            </a:r>
          </a:p>
          <a:p>
            <a:pPr eaLnBrk="1" hangingPunct="1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spring-expression</a:t>
            </a: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pring-instrument</a:t>
            </a: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pring-instrument-tomcat</a:t>
            </a:r>
          </a:p>
          <a:p>
            <a:pPr eaLnBrk="1" hangingPunct="1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spring-web</a:t>
            </a: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</a:t>
            </a:r>
            <a:r>
              <a:rPr 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webmvc</a:t>
            </a: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</a:t>
            </a:r>
            <a:r>
              <a:rPr 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webmvc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-portlet</a:t>
            </a:r>
          </a:p>
          <a:p>
            <a:pPr eaLnBrk="1" hangingPunct="1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spring-</a:t>
            </a:r>
            <a:r>
              <a:rPr 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websocket</a:t>
            </a: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  <a:p>
            <a:pPr eaLnBrk="1" hangingPunct="1"/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…</a:t>
            </a:r>
          </a:p>
          <a:p>
            <a:pPr eaLnBrk="1" hangingPunct="1"/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…</a:t>
            </a:r>
          </a:p>
        </p:txBody>
      </p:sp>
      <p:sp>
        <p:nvSpPr>
          <p:cNvPr id="24" name="TextBox 23"/>
          <p:cNvSpPr txBox="1"/>
          <p:nvPr/>
        </p:nvSpPr>
        <p:spPr bwMode="auto">
          <a:xfrm>
            <a:off x="3551172" y="3069281"/>
            <a:ext cx="4951355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Framework Modules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965155"/>
            <a:ext cx="8686800" cy="13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7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64009" y="5890518"/>
            <a:ext cx="5614416" cy="29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http://docs.spring.io/spring/docs/4.3.0.RC1/spring-framework-reference/htmlsingle/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6022035" y="3420922"/>
            <a:ext cx="1730410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Core Container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6022035" y="4822486"/>
            <a:ext cx="2037224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Web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(Presentation)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1011055" y="2535487"/>
            <a:ext cx="2540117" cy="337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spring-</a:t>
            </a:r>
            <a:r>
              <a:rPr 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aop</a:t>
            </a: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pring-aspects</a:t>
            </a:r>
          </a:p>
          <a:p>
            <a:pPr eaLnBrk="1" hangingPunct="1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pring-beans</a:t>
            </a:r>
          </a:p>
          <a:p>
            <a:pPr eaLnBrk="1" hangingPunct="1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pring-context</a:t>
            </a:r>
          </a:p>
          <a:p>
            <a:pPr eaLnBrk="1" hangingPunct="1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pring-context-support</a:t>
            </a:r>
          </a:p>
          <a:p>
            <a:pPr eaLnBrk="1" hangingPunct="1"/>
            <a:r>
              <a:rPr lang="en-US" sz="1400" b="1" dirty="0">
                <a:latin typeface="+mn-lt"/>
                <a:cs typeface="Arial" pitchFamily="34" charset="0"/>
              </a:rPr>
              <a:t>s</a:t>
            </a:r>
            <a:r>
              <a:rPr lang="en-US" sz="1400" b="1" dirty="0" smtClean="0">
                <a:latin typeface="+mn-lt"/>
                <a:cs typeface="Arial" pitchFamily="34" charset="0"/>
              </a:rPr>
              <a:t>pring-core</a:t>
            </a:r>
          </a:p>
          <a:p>
            <a:pPr eaLnBrk="1" hangingPunct="1"/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spring-expression</a:t>
            </a: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pring-instrument</a:t>
            </a: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pring-instrument-tomcat</a:t>
            </a:r>
          </a:p>
          <a:p>
            <a:pPr eaLnBrk="1" hangingPunct="1"/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spring-web</a:t>
            </a:r>
          </a:p>
          <a:p>
            <a:pPr eaLnBrk="1" hangingPunct="1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</a:t>
            </a:r>
            <a:r>
              <a:rPr lang="en-US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webmvc</a:t>
            </a:r>
            <a:endParaRPr 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  <a:p>
            <a:pPr eaLnBrk="1" hangingPunct="1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</a:t>
            </a:r>
            <a:r>
              <a:rPr lang="en-US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webmvc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-portlet</a:t>
            </a:r>
          </a:p>
          <a:p>
            <a:pPr eaLnBrk="1" hangingPunct="1"/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spring-</a:t>
            </a:r>
            <a:r>
              <a:rPr lang="en-US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websocket</a:t>
            </a:r>
            <a:endParaRPr 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  <a:p>
            <a:pPr eaLnBrk="1" hangingPunct="1"/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…</a:t>
            </a:r>
          </a:p>
          <a:p>
            <a:pPr eaLnBrk="1" hangingPunct="1"/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…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3223364" y="3111500"/>
            <a:ext cx="290946" cy="997527"/>
          </a:xfrm>
          <a:prstGeom prst="rightBrace">
            <a:avLst>
              <a:gd name="adj1" fmla="val 61905"/>
              <a:gd name="adj2" fmla="val 52083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3258775" y="4617898"/>
            <a:ext cx="290946" cy="835152"/>
          </a:xfrm>
          <a:prstGeom prst="rightBrace">
            <a:avLst>
              <a:gd name="adj1" fmla="val 61905"/>
              <a:gd name="adj2" fmla="val 52083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523" y="3418665"/>
            <a:ext cx="371915" cy="3550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522" y="4857968"/>
            <a:ext cx="371915" cy="355011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3839216" y="3480839"/>
            <a:ext cx="1548246" cy="279024"/>
          </a:xfrm>
          <a:prstGeom prst="rightArrow">
            <a:avLst>
              <a:gd name="adj1" fmla="val 50000"/>
              <a:gd name="adj2" fmla="val 128515"/>
            </a:avLst>
          </a:prstGeom>
          <a:solidFill>
            <a:srgbClr val="595959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3839216" y="4878220"/>
            <a:ext cx="1548246" cy="279024"/>
          </a:xfrm>
          <a:prstGeom prst="rightArrow">
            <a:avLst>
              <a:gd name="adj1" fmla="val 50000"/>
              <a:gd name="adj2" fmla="val 128515"/>
            </a:avLst>
          </a:prstGeom>
          <a:solidFill>
            <a:srgbClr val="595959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965155"/>
            <a:ext cx="8686800" cy="13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4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64009" y="5890518"/>
            <a:ext cx="5614416" cy="29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http://docs.spring.io/spring/docs/4.3.0.RC1/spring-framework-reference/htmlsingle/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6022035" y="3420922"/>
            <a:ext cx="1730410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Core Container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6022035" y="4822486"/>
            <a:ext cx="2037224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Web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(Presentation)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1011055" y="2535487"/>
            <a:ext cx="2540117" cy="337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spring-</a:t>
            </a:r>
            <a:r>
              <a:rPr 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aop</a:t>
            </a: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pring-aspects</a:t>
            </a:r>
          </a:p>
          <a:p>
            <a:pPr eaLnBrk="1" hangingPunct="1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pring-beans</a:t>
            </a:r>
          </a:p>
          <a:p>
            <a:pPr eaLnBrk="1" hangingPunct="1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pring-context</a:t>
            </a:r>
          </a:p>
          <a:p>
            <a:pPr eaLnBrk="1" hangingPunct="1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pring-context-support</a:t>
            </a:r>
          </a:p>
          <a:p>
            <a:pPr eaLnBrk="1" hangingPunct="1"/>
            <a:r>
              <a:rPr lang="en-US" sz="1400" b="1" dirty="0">
                <a:latin typeface="+mn-lt"/>
                <a:cs typeface="Arial" pitchFamily="34" charset="0"/>
              </a:rPr>
              <a:t>s</a:t>
            </a:r>
            <a:r>
              <a:rPr lang="en-US" sz="1400" b="1" dirty="0" smtClean="0">
                <a:latin typeface="+mn-lt"/>
                <a:cs typeface="Arial" pitchFamily="34" charset="0"/>
              </a:rPr>
              <a:t>pring-core</a:t>
            </a:r>
          </a:p>
          <a:p>
            <a:pPr eaLnBrk="1" hangingPunct="1"/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spring-expression</a:t>
            </a: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pring-instrument</a:t>
            </a: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pring-instrument-tomcat</a:t>
            </a:r>
          </a:p>
          <a:p>
            <a:pPr eaLnBrk="1" hangingPunct="1"/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spring-web</a:t>
            </a:r>
          </a:p>
          <a:p>
            <a:pPr eaLnBrk="1" hangingPunct="1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</a:t>
            </a:r>
            <a:r>
              <a:rPr lang="en-US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webmvc</a:t>
            </a:r>
            <a:endParaRPr 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  <a:p>
            <a:pPr eaLnBrk="1" hangingPunct="1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</a:t>
            </a:r>
            <a:r>
              <a:rPr lang="en-US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webmvc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-portlet</a:t>
            </a:r>
          </a:p>
          <a:p>
            <a:pPr eaLnBrk="1" hangingPunct="1"/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spring-</a:t>
            </a:r>
            <a:r>
              <a:rPr lang="en-US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websocket</a:t>
            </a:r>
            <a:endParaRPr 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  <a:p>
            <a:pPr eaLnBrk="1" hangingPunct="1"/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…</a:t>
            </a:r>
          </a:p>
          <a:p>
            <a:pPr eaLnBrk="1" hangingPunct="1"/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…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3223364" y="3111500"/>
            <a:ext cx="290946" cy="997527"/>
          </a:xfrm>
          <a:prstGeom prst="rightBrace">
            <a:avLst>
              <a:gd name="adj1" fmla="val 61905"/>
              <a:gd name="adj2" fmla="val 52083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3258775" y="4617898"/>
            <a:ext cx="290946" cy="835152"/>
          </a:xfrm>
          <a:prstGeom prst="rightBrace">
            <a:avLst>
              <a:gd name="adj1" fmla="val 61905"/>
              <a:gd name="adj2" fmla="val 52083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8687" y="3610264"/>
            <a:ext cx="1685342" cy="308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523" y="3418665"/>
            <a:ext cx="371915" cy="3550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522" y="4857968"/>
            <a:ext cx="371915" cy="35501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3839216" y="3480839"/>
            <a:ext cx="1548246" cy="279024"/>
          </a:xfrm>
          <a:prstGeom prst="rightArrow">
            <a:avLst>
              <a:gd name="adj1" fmla="val 50000"/>
              <a:gd name="adj2" fmla="val 128515"/>
            </a:avLst>
          </a:prstGeom>
          <a:solidFill>
            <a:srgbClr val="595959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3839216" y="4878220"/>
            <a:ext cx="1548246" cy="279024"/>
          </a:xfrm>
          <a:prstGeom prst="rightArrow">
            <a:avLst>
              <a:gd name="adj1" fmla="val 50000"/>
              <a:gd name="adj2" fmla="val 128515"/>
            </a:avLst>
          </a:prstGeom>
          <a:solidFill>
            <a:srgbClr val="595959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965155"/>
            <a:ext cx="8686800" cy="13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8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2816879" y="4777500"/>
            <a:ext cx="3510256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algn="ctr" eaLnBrk="1" hangingPunct="1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Capabilities by Tier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203007"/>
            <a:ext cx="8686800" cy="31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1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68961" y="1069899"/>
            <a:ext cx="5105115" cy="57515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142875" tIns="71438" rIns="142875" bIns="71438" rtlCol="0">
            <a:spAutoFit/>
          </a:bodyPr>
          <a:lstStyle>
            <a:defPPr>
              <a:defRPr lang="en-US"/>
            </a:defPPr>
            <a:lvl1pPr eaLnBrk="1" hangingPunct="1"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Development </a:t>
            </a:r>
            <a:r>
              <a:rPr lang="en-US" dirty="0"/>
              <a:t>Improvements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5040394" y="3469376"/>
            <a:ext cx="3569182" cy="57515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142875" tIns="71438" rIns="142875" bIns="71438" rtlCol="0">
            <a:spAutoFit/>
          </a:bodyPr>
          <a:lstStyle>
            <a:defPPr>
              <a:defRPr lang="en-US"/>
            </a:defPPr>
            <a:lvl1pPr eaLnBrk="1" hangingPunct="1"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z="2800" dirty="0"/>
              <a:t>Big Data </a:t>
            </a:r>
            <a:r>
              <a:rPr lang="en-US" sz="2800" dirty="0" smtClean="0"/>
              <a:t>Streaming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17" y="1757711"/>
            <a:ext cx="2841498" cy="3996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18" y="4044534"/>
            <a:ext cx="2758265" cy="17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3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056"/>
            <a:ext cx="9144000" cy="4107888"/>
          </a:xfrm>
          <a:prstGeom prst="rect">
            <a:avLst/>
          </a:prstGeom>
        </p:spPr>
      </p:pic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457201" y="193039"/>
            <a:ext cx="8229601" cy="589281"/>
          </a:xfrm>
          <a:prstGeom prst="rect">
            <a:avLst/>
          </a:prstGeom>
        </p:spPr>
        <p:txBody>
          <a:bodyPr lIns="142875" tIns="71438" rIns="142875" bIns="71438"/>
          <a:lstStyle>
            <a:lvl1pPr algn="l" defTabSz="816075" rtl="0" eaLnBrk="0" fontAlgn="base" hangingPunct="0">
              <a:spcBef>
                <a:spcPct val="0"/>
              </a:spcBef>
              <a:spcAft>
                <a:spcPct val="0"/>
              </a:spcAft>
              <a:defRPr sz="2400" kern="1200" cap="none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defTabSz="816075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816075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816075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816075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714375" algn="ctr" defTabSz="816075" rtl="0" fontAlgn="base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1428750" algn="ctr" defTabSz="816075" rtl="0" fontAlgn="base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143125" algn="ctr" defTabSz="816075" rtl="0" fontAlgn="base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857500" algn="ctr" defTabSz="816075" rtl="0" fontAlgn="base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b="1" smtClean="0"/>
              <a:t>Spring Ecosystem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24454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056"/>
            <a:ext cx="9144000" cy="4107888"/>
          </a:xfrm>
          <a:prstGeom prst="rect">
            <a:avLst/>
          </a:prstGeom>
        </p:spPr>
      </p:pic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Spring Ecosystem</a:t>
            </a:r>
          </a:p>
        </p:txBody>
      </p:sp>
      <p:sp>
        <p:nvSpPr>
          <p:cNvPr id="4" name="Rectangle 3"/>
          <p:cNvSpPr/>
          <p:nvPr/>
        </p:nvSpPr>
        <p:spPr>
          <a:xfrm>
            <a:off x="1" y="719329"/>
            <a:ext cx="9144000" cy="5541264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 rot="21308290">
            <a:off x="2511706" y="2905246"/>
            <a:ext cx="3761773" cy="759824"/>
          </a:xfrm>
          <a:prstGeom prst="rect">
            <a:avLst/>
          </a:prstGeom>
          <a:solidFill>
            <a:schemeClr val="bg1"/>
          </a:solidFill>
          <a:ln w="50800">
            <a:solidFill>
              <a:srgbClr val="C00000"/>
            </a:solidFill>
          </a:ln>
          <a:extLst/>
        </p:spPr>
        <p:txBody>
          <a:bodyPr wrap="square" lIns="142875" tIns="71438" rIns="142875" bIns="71438" rtlCol="0">
            <a:spAutoFit/>
          </a:bodyPr>
          <a:lstStyle/>
          <a:p>
            <a:pPr algn="ctr" eaLnBrk="1" hangingPunct="1"/>
            <a:r>
              <a:rPr lang="en-US" sz="4000" b="1" dirty="0" smtClean="0">
                <a:solidFill>
                  <a:srgbClr val="C00000"/>
                </a:solidFill>
                <a:latin typeface="+mn-lt"/>
                <a:cs typeface="Arial" pitchFamily="34" charset="0"/>
              </a:rPr>
              <a:t>So What?</a:t>
            </a:r>
          </a:p>
        </p:txBody>
      </p:sp>
    </p:spTree>
    <p:extLst>
      <p:ext uri="{BB962C8B-B14F-4D97-AF65-F5344CB8AC3E}">
        <p14:creationId xmlns:p14="http://schemas.microsoft.com/office/powerpoint/2010/main" val="24627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056"/>
            <a:ext cx="9144000" cy="4107888"/>
          </a:xfrm>
          <a:prstGeom prst="rect">
            <a:avLst/>
          </a:prstGeom>
        </p:spPr>
      </p:pic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Spring Ecosystem</a:t>
            </a:r>
          </a:p>
        </p:txBody>
      </p:sp>
      <p:sp>
        <p:nvSpPr>
          <p:cNvPr id="4" name="Rectangle 3"/>
          <p:cNvSpPr/>
          <p:nvPr/>
        </p:nvSpPr>
        <p:spPr>
          <a:xfrm>
            <a:off x="1885949" y="719329"/>
            <a:ext cx="7258051" cy="3368655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2865663"/>
            <a:ext cx="1885949" cy="3394929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719328"/>
            <a:ext cx="1885949" cy="767444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85949" y="4792436"/>
            <a:ext cx="7258051" cy="1468156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" y="1486772"/>
            <a:ext cx="195943" cy="1378891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90007" y="1486772"/>
            <a:ext cx="195942" cy="138641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85949" y="4087984"/>
            <a:ext cx="87631" cy="704453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029700" y="4087983"/>
            <a:ext cx="114301" cy="704451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7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Spring IO Platform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141" y="2117921"/>
            <a:ext cx="4535568" cy="39842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88501" y="5875547"/>
            <a:ext cx="5614416" cy="29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1000" dirty="0"/>
              <a:t>https://spring.io/platform</a:t>
            </a:r>
            <a:endParaRPr lang="en-US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614304" y="3013313"/>
            <a:ext cx="3012620" cy="13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>
            <a:defPPr>
              <a:defRPr lang="en-US"/>
            </a:defPPr>
            <a:lvl1pPr marL="0" indent="0" eaLnBrk="1" hangingPunct="1">
              <a:buFont typeface="Arial" panose="020B0604020202020204" pitchFamily="34" charset="0"/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Logical Construct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IO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IO Coordination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IO Foundation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6" y="110609"/>
            <a:ext cx="551210" cy="5512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225913" y="1583441"/>
            <a:ext cx="9010632" cy="42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>
            <a:defPPr>
              <a:defRPr lang="en-US"/>
            </a:defPPr>
            <a:lvl1pPr marL="0" indent="0" eaLnBrk="1" hangingPunct="1">
              <a:buFont typeface="Arial" panose="020B0604020202020204" pitchFamily="34" charset="0"/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z="1800" dirty="0" smtClean="0"/>
              <a:t>Certified </a:t>
            </a:r>
            <a:r>
              <a:rPr lang="en-US" sz="1800" dirty="0"/>
              <a:t>deliverable of </a:t>
            </a:r>
            <a:r>
              <a:rPr lang="en-US" sz="1800" dirty="0" smtClean="0"/>
              <a:t>libraries </a:t>
            </a:r>
            <a:r>
              <a:rPr lang="en-US" sz="1800" dirty="0"/>
              <a:t>with locked down, compatible versions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225913" y="1000619"/>
            <a:ext cx="6250109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Dependency Management Solution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225913" y="5122768"/>
            <a:ext cx="3648018" cy="42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>
            <a:defPPr>
              <a:defRPr lang="en-US"/>
            </a:defPPr>
            <a:lvl1pPr marL="0" indent="0" eaLnBrk="1" hangingPunct="1">
              <a:buFont typeface="Arial" panose="020B0604020202020204" pitchFamily="34" charset="0"/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Spring and 3rd Party Libraries</a:t>
            </a:r>
          </a:p>
        </p:txBody>
      </p:sp>
    </p:spTree>
    <p:extLst>
      <p:ext uri="{BB962C8B-B14F-4D97-AF65-F5344CB8AC3E}">
        <p14:creationId xmlns:p14="http://schemas.microsoft.com/office/powerpoint/2010/main" val="61013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Spring IO Platform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141" y="2117921"/>
            <a:ext cx="4535568" cy="39842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88501" y="5875547"/>
            <a:ext cx="5614416" cy="29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1000" dirty="0"/>
              <a:t>https://spring.io/platform</a:t>
            </a:r>
            <a:endParaRPr lang="en-US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485304" y="3162060"/>
            <a:ext cx="2865663" cy="69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>
            <a:defPPr>
              <a:defRPr lang="en-US"/>
            </a:defPPr>
            <a:lvl1pPr marL="0" indent="0" eaLnBrk="1" hangingPunct="1">
              <a:buFont typeface="Arial" panose="020B0604020202020204" pitchFamily="34" charset="0"/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z="3600" dirty="0"/>
              <a:t>“Spring IO”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6" y="110609"/>
            <a:ext cx="551210" cy="5512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225913" y="1583441"/>
            <a:ext cx="9010632" cy="42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>
            <a:defPPr>
              <a:defRPr lang="en-US"/>
            </a:defPPr>
            <a:lvl1pPr marL="0" indent="0" eaLnBrk="1" hangingPunct="1">
              <a:buFont typeface="Arial" panose="020B0604020202020204" pitchFamily="34" charset="0"/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z="1800" dirty="0" smtClean="0"/>
              <a:t>Certified </a:t>
            </a:r>
            <a:r>
              <a:rPr lang="en-US" sz="1800" dirty="0"/>
              <a:t>deliverable of </a:t>
            </a:r>
            <a:r>
              <a:rPr lang="en-US" sz="1800" dirty="0" smtClean="0"/>
              <a:t>libraries </a:t>
            </a:r>
            <a:r>
              <a:rPr lang="en-US" sz="1800" dirty="0"/>
              <a:t>with locked down, compatible versions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225913" y="1000619"/>
            <a:ext cx="6250109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Dependency Management Solution</a:t>
            </a:r>
          </a:p>
        </p:txBody>
      </p:sp>
    </p:spTree>
    <p:extLst>
      <p:ext uri="{BB962C8B-B14F-4D97-AF65-F5344CB8AC3E}">
        <p14:creationId xmlns:p14="http://schemas.microsoft.com/office/powerpoint/2010/main" val="386765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</p:txBody>
      </p:sp>
      <p:pic>
        <p:nvPicPr>
          <p:cNvPr id="1026" name="Picture 2" descr="https://newevolutiondesigns.com/images/freebies/spring-wallpaper-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22138" r="8520" b="3321"/>
          <a:stretch/>
        </p:blipFill>
        <p:spPr bwMode="auto">
          <a:xfrm>
            <a:off x="0" y="0"/>
            <a:ext cx="9134856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34856" cy="6135624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3302851" y="1599112"/>
            <a:ext cx="1872692" cy="75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277139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Spring IO Platform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6" y="110609"/>
            <a:ext cx="551210" cy="5512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 bwMode="auto">
          <a:xfrm>
            <a:off x="33665" y="3245043"/>
            <a:ext cx="7016575" cy="42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>
            <a:defPPr>
              <a:defRPr lang="en-US"/>
            </a:defPPr>
            <a:lvl1pPr marL="0" indent="0" eaLnBrk="1" hangingPunct="1">
              <a:buFont typeface="Arial" panose="020B0604020202020204" pitchFamily="34" charset="0"/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Let Spring IO Platform manage dependency versions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 bwMode="auto">
          <a:xfrm>
            <a:off x="33665" y="1136041"/>
            <a:ext cx="6857586" cy="42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>
            <a:defPPr>
              <a:defRPr lang="en-US"/>
            </a:defPPr>
            <a:lvl1pPr marL="0" indent="0" eaLnBrk="1" hangingPunct="1">
              <a:buFont typeface="Arial" panose="020B0604020202020204" pitchFamily="34" charset="0"/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Set the Spring </a:t>
            </a:r>
            <a:r>
              <a:rPr lang="en-US" dirty="0"/>
              <a:t>IO </a:t>
            </a:r>
            <a:r>
              <a:rPr lang="en-US" dirty="0" smtClean="0"/>
              <a:t>Platform for dependency management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7201" y="3703741"/>
            <a:ext cx="45164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spring-core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4461674" y="4724084"/>
            <a:ext cx="42953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spring-core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   &lt;version&gt;</a:t>
            </a:r>
            <a:r>
              <a:rPr lang="en-US" sz="1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4.2.6.RELEASE</a:t>
            </a:r>
            <a:r>
              <a:rPr lang="en-US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&lt;/version&gt;</a:t>
            </a:r>
            <a:endParaRPr lang="en-US" sz="14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457201" y="1524104"/>
            <a:ext cx="511702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dependencyManagement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dependencies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io.spring.platform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platform-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bom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2.0.4.RELEASE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            ...</a:t>
            </a:r>
            <a:endParaRPr lang="en-US" sz="1400" dirty="0">
              <a:solidFill>
                <a:srgbClr val="008080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3274106" y="4892463"/>
            <a:ext cx="1012143" cy="693283"/>
          </a:xfrm>
          <a:prstGeom prst="rightArrow">
            <a:avLst/>
          </a:prstGeom>
          <a:solidFill>
            <a:srgbClr val="6DB33F"/>
          </a:solidFill>
          <a:ln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 bwMode="auto">
          <a:xfrm>
            <a:off x="3349458" y="4979026"/>
            <a:ext cx="677635" cy="51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45480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Spring Boot</a:t>
            </a:r>
          </a:p>
        </p:txBody>
      </p:sp>
      <p:sp>
        <p:nvSpPr>
          <p:cNvPr id="2" name="TextBox 1"/>
          <p:cNvSpPr txBox="1"/>
          <p:nvPr/>
        </p:nvSpPr>
        <p:spPr bwMode="auto">
          <a:xfrm>
            <a:off x="1466883" y="2120649"/>
            <a:ext cx="6901509" cy="309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>
            <a:defPPr>
              <a:defRPr lang="en-US"/>
            </a:defPPr>
            <a:lvl1pPr marL="0" indent="0" eaLnBrk="1" hangingPunct="1">
              <a:buFont typeface="Arial" panose="020B0604020202020204" pitchFamily="34" charset="0"/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Rapid Development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Deployment Ready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Application Management </a:t>
            </a:r>
            <a:r>
              <a:rPr lang="en-US" dirty="0"/>
              <a:t>and Monitoring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225913" y="1000619"/>
            <a:ext cx="5209952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Much more than…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bootstrapping</a:t>
            </a:r>
            <a:endParaRPr lang="en-US" sz="2000" b="1" strike="sngStrike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0" y="144652"/>
            <a:ext cx="528143" cy="528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544" y="2489602"/>
            <a:ext cx="1594948" cy="159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5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Spring Boot</a:t>
            </a:r>
          </a:p>
        </p:txBody>
      </p:sp>
      <p:sp>
        <p:nvSpPr>
          <p:cNvPr id="2" name="TextBox 1"/>
          <p:cNvSpPr txBox="1"/>
          <p:nvPr/>
        </p:nvSpPr>
        <p:spPr bwMode="auto">
          <a:xfrm>
            <a:off x="5291696" y="1903601"/>
            <a:ext cx="2677163" cy="51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>
            <a:defPPr>
              <a:defRPr lang="en-US"/>
            </a:defPPr>
            <a:lvl1pPr marL="0" indent="0" eaLnBrk="1" hangingPunct="1">
              <a:buFont typeface="Arial" panose="020B0604020202020204" pitchFamily="34" charset="0"/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algn="ctr"/>
            <a:r>
              <a:rPr lang="en-US" dirty="0" smtClean="0"/>
              <a:t>Auto Configure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225913" y="1000619"/>
            <a:ext cx="3632085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Rapid Development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0" y="144652"/>
            <a:ext cx="528143" cy="528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889325" y="1903601"/>
            <a:ext cx="2305260" cy="51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>
            <a:defPPr>
              <a:defRPr lang="en-US"/>
            </a:defPPr>
            <a:lvl1pPr marL="0" indent="0" eaLnBrk="1" hangingPunct="1">
              <a:buFont typeface="Arial" panose="020B0604020202020204" pitchFamily="34" charset="0"/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algn="ctr"/>
            <a:r>
              <a:rPr lang="en-US" dirty="0" smtClean="0"/>
              <a:t>Starters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13" y="2593503"/>
            <a:ext cx="4263926" cy="312323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701396" y="2593503"/>
            <a:ext cx="438221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sz="1400" dirty="0" err="1" smtClean="0">
                <a:solidFill>
                  <a:srgbClr val="646464"/>
                </a:solidFill>
                <a:latin typeface="Consolas" panose="020B0609020204030204" pitchFamily="49" charset="0"/>
              </a:rPr>
              <a:t>RestController</a:t>
            </a:r>
            <a:endParaRPr lang="en-US" sz="1400" dirty="0" smtClean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sz="1400" dirty="0" err="1" smtClean="0">
                <a:solidFill>
                  <a:srgbClr val="646464"/>
                </a:solidFill>
                <a:latin typeface="Consolas" panose="020B0609020204030204" pitchFamily="49" charset="0"/>
              </a:rPr>
              <a:t>EnableAutoConfiguration</a:t>
            </a:r>
            <a:endParaRPr lang="en-US" sz="14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CustomerController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646464"/>
                </a:solidFill>
                <a:latin typeface="Consolas" panose="020B0609020204030204" pitchFamily="49" charset="0"/>
              </a:rPr>
              <a:t>   @</a:t>
            </a:r>
            <a:r>
              <a:rPr lang="en-US" sz="1400" dirty="0" err="1">
                <a:solidFill>
                  <a:srgbClr val="646464"/>
                </a:solidFill>
                <a:latin typeface="Consolas" panose="020B0609020204030204" pitchFamily="49" charset="0"/>
              </a:rPr>
              <a:t>RequestMapping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smtClean="0">
                <a:solidFill>
                  <a:srgbClr val="2A00FF"/>
                </a:solidFill>
                <a:latin typeface="Consolas" panose="020B0609020204030204" pitchFamily="49" charset="0"/>
              </a:rPr>
              <a:t>"/</a:t>
            </a:r>
            <a:r>
              <a:rPr lang="en-US" sz="1400" dirty="0" err="1" smtClean="0">
                <a:solidFill>
                  <a:srgbClr val="2A00FF"/>
                </a:solidFill>
                <a:latin typeface="Consolas" panose="020B0609020204030204" pitchFamily="49" charset="0"/>
              </a:rPr>
              <a:t>findCustomers</a:t>
            </a:r>
            <a:r>
              <a:rPr lang="en-US" sz="1400" dirty="0" smtClean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List&lt;Customer&gt; </a:t>
            </a:r>
            <a:r>
              <a:rPr lang="en-US" sz="14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findCustomers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…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return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</a:rPr>
              <a:t>Customers;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/>
              <a:t> </a:t>
            </a:r>
            <a:r>
              <a:rPr lang="en-US" sz="1400" dirty="0" smtClean="0"/>
              <a:t>       …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51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Spring Boot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25913" y="1000619"/>
            <a:ext cx="3495252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Deployment Ready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0" y="144652"/>
            <a:ext cx="528143" cy="5281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2758" y="1829663"/>
            <a:ext cx="2563585" cy="125729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Server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1384487" y="2342668"/>
            <a:ext cx="1460126" cy="564312"/>
          </a:xfrm>
          <a:prstGeom prst="rect">
            <a:avLst/>
          </a:prstGeom>
          <a:solidFill>
            <a:srgbClr val="6D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170708" y="1829663"/>
            <a:ext cx="2563585" cy="1257299"/>
          </a:xfrm>
          <a:prstGeom prst="rect">
            <a:avLst/>
          </a:prstGeom>
          <a:solidFill>
            <a:srgbClr val="6D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Application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5722437" y="2342668"/>
            <a:ext cx="1460126" cy="564312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3708032" y="2176532"/>
            <a:ext cx="1150986" cy="563560"/>
          </a:xfrm>
          <a:prstGeom prst="rightArrow">
            <a:avLst/>
          </a:prstGeom>
          <a:noFill/>
          <a:ln>
            <a:solidFill>
              <a:srgbClr val="595959"/>
            </a:solidFill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75664" y="3599967"/>
            <a:ext cx="498467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nsolas" panose="020B0609020204030204" pitchFamily="49" charset="0"/>
              </a:rPr>
              <a:t>SpringBootApplication</a:t>
            </a:r>
            <a:endParaRPr lang="en-US" sz="14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App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 String[] </a:t>
            </a:r>
            <a:r>
              <a:rPr lang="en-US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SpringApplication.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run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</a:t>
            </a:r>
            <a:r>
              <a:rPr lang="en-US" sz="1400" b="1" i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2275664" y="5535277"/>
            <a:ext cx="4141762" cy="369332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java -jar myproject.jar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54" y="1880530"/>
            <a:ext cx="377217" cy="3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7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Spring Boot</a:t>
            </a:r>
          </a:p>
        </p:txBody>
      </p:sp>
      <p:sp>
        <p:nvSpPr>
          <p:cNvPr id="2" name="TextBox 1"/>
          <p:cNvSpPr txBox="1"/>
          <p:nvPr/>
        </p:nvSpPr>
        <p:spPr bwMode="auto">
          <a:xfrm>
            <a:off x="683073" y="1794076"/>
            <a:ext cx="7346563" cy="82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>
            <a:defPPr>
              <a:defRPr lang="en-US"/>
            </a:defPPr>
            <a:lvl1pPr marL="0" indent="0" eaLnBrk="1" hangingPunct="1">
              <a:buFont typeface="Arial" panose="020B0604020202020204" pitchFamily="34" charset="0"/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Spring Boot </a:t>
            </a:r>
            <a:r>
              <a:rPr lang="en-US" dirty="0" smtClean="0">
                <a:solidFill>
                  <a:srgbClr val="6DB33F"/>
                </a:solidFill>
              </a:rPr>
              <a:t>Actuator</a:t>
            </a:r>
          </a:p>
          <a:p>
            <a:r>
              <a:rPr lang="en-US" sz="2000" dirty="0" smtClean="0"/>
              <a:t>- endpoints to monitor and interact with your application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0" y="144652"/>
            <a:ext cx="528143" cy="528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225913" y="1000619"/>
            <a:ext cx="7346563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>
            <a:defPPr>
              <a:defRPr lang="en-US"/>
            </a:defPPr>
            <a:lvl1pPr eaLnBrk="1" hangingPunct="1"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Application Management and Monitoring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683073" y="2833755"/>
            <a:ext cx="7609116" cy="263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>
            <a:defPPr>
              <a:defRPr lang="en-US"/>
            </a:defPPr>
            <a:lvl1pPr marL="0" indent="0" eaLnBrk="1" hangingPunct="1">
              <a:buFont typeface="Arial" panose="020B0604020202020204" pitchFamily="34" charset="0"/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z="1800" dirty="0" smtClean="0"/>
              <a:t>Beans 		</a:t>
            </a:r>
            <a:r>
              <a:rPr lang="en-US" sz="1800" b="0" dirty="0" smtClean="0"/>
              <a:t>– list of all Spring beans in your application</a:t>
            </a:r>
            <a:endParaRPr lang="en-US" sz="1800" b="0" dirty="0"/>
          </a:p>
          <a:p>
            <a:r>
              <a:rPr lang="en-US" sz="1800" dirty="0" err="1" smtClean="0"/>
              <a:t>Configprops</a:t>
            </a:r>
            <a:r>
              <a:rPr lang="en-US" sz="1800" dirty="0" smtClean="0"/>
              <a:t> 	</a:t>
            </a:r>
            <a:r>
              <a:rPr lang="en-US" sz="1800" b="0" dirty="0" smtClean="0"/>
              <a:t>– list of all @</a:t>
            </a:r>
            <a:r>
              <a:rPr lang="en-US" sz="1800" b="0" dirty="0" err="1" smtClean="0"/>
              <a:t>ConfigurationProperties</a:t>
            </a:r>
            <a:endParaRPr lang="en-US" sz="1800" b="0" dirty="0" smtClean="0"/>
          </a:p>
          <a:p>
            <a:r>
              <a:rPr lang="en-US" sz="1800" dirty="0" smtClean="0"/>
              <a:t>Dump 		</a:t>
            </a:r>
            <a:r>
              <a:rPr lang="en-US" sz="1800" b="0" dirty="0" smtClean="0"/>
              <a:t>– performs a thread dump</a:t>
            </a:r>
          </a:p>
          <a:p>
            <a:r>
              <a:rPr lang="en-US" sz="1800" dirty="0" smtClean="0"/>
              <a:t>Health 		</a:t>
            </a:r>
            <a:r>
              <a:rPr lang="en-US" sz="1800" b="0" dirty="0" smtClean="0"/>
              <a:t>– application health information</a:t>
            </a:r>
          </a:p>
          <a:p>
            <a:r>
              <a:rPr lang="en-US" sz="1800" dirty="0" smtClean="0"/>
              <a:t>Info 		</a:t>
            </a:r>
            <a:r>
              <a:rPr lang="en-US" sz="1800" b="0" dirty="0" smtClean="0"/>
              <a:t>– arbitrary application information</a:t>
            </a:r>
          </a:p>
          <a:p>
            <a:r>
              <a:rPr lang="en-US" sz="1800" dirty="0" smtClean="0"/>
              <a:t>Metrics 	</a:t>
            </a:r>
            <a:r>
              <a:rPr lang="en-US" sz="1800" b="0" dirty="0" smtClean="0"/>
              <a:t>– metrics information (</a:t>
            </a:r>
            <a:r>
              <a:rPr lang="en-US" sz="1800" b="0" dirty="0" err="1" smtClean="0"/>
              <a:t>eg</a:t>
            </a:r>
            <a:r>
              <a:rPr lang="en-US" sz="1800" b="0" dirty="0" smtClean="0"/>
              <a:t>. memory uptime, threads)</a:t>
            </a:r>
          </a:p>
          <a:p>
            <a:r>
              <a:rPr lang="en-US" sz="1800" dirty="0" smtClean="0"/>
              <a:t>Mappings	</a:t>
            </a:r>
            <a:r>
              <a:rPr lang="en-US" sz="1800" b="0" dirty="0" smtClean="0"/>
              <a:t>– list of all @</a:t>
            </a:r>
            <a:r>
              <a:rPr lang="en-US" sz="1800" b="0" dirty="0" err="1" smtClean="0"/>
              <a:t>RequestMapping</a:t>
            </a:r>
            <a:r>
              <a:rPr lang="en-US" sz="1800" b="0" dirty="0" smtClean="0"/>
              <a:t> paths</a:t>
            </a:r>
          </a:p>
          <a:p>
            <a:r>
              <a:rPr lang="en-US" sz="1800" dirty="0" smtClean="0"/>
              <a:t>Shutdown 	</a:t>
            </a:r>
            <a:r>
              <a:rPr lang="en-US" sz="1800" b="0" dirty="0" smtClean="0"/>
              <a:t>– gracefully shutdown application</a:t>
            </a:r>
          </a:p>
          <a:p>
            <a:r>
              <a:rPr lang="en-US" sz="1800" dirty="0"/>
              <a:t>e</a:t>
            </a:r>
            <a:r>
              <a:rPr lang="en-US" sz="1800" dirty="0" smtClean="0"/>
              <a:t>tc.</a:t>
            </a:r>
          </a:p>
        </p:txBody>
      </p:sp>
    </p:spTree>
    <p:extLst>
      <p:ext uri="{BB962C8B-B14F-4D97-AF65-F5344CB8AC3E}">
        <p14:creationId xmlns:p14="http://schemas.microsoft.com/office/powerpoint/2010/main" val="45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Spring Framework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7" y="1257301"/>
            <a:ext cx="5314190" cy="39856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5431536" y="1166368"/>
            <a:ext cx="3447288" cy="469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Modules</a:t>
            </a:r>
          </a:p>
          <a:p>
            <a:pPr eaLnBrk="1" hangingPunct="1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spring-</a:t>
            </a:r>
            <a:r>
              <a:rPr 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aop</a:t>
            </a: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pring-aspects</a:t>
            </a: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pring-beans</a:t>
            </a: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pring-context</a:t>
            </a: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pring-context-support</a:t>
            </a: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pring-core</a:t>
            </a:r>
          </a:p>
          <a:p>
            <a:pPr eaLnBrk="1" hangingPunct="1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spring-expression</a:t>
            </a: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pring-instrument</a:t>
            </a: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pring-instrument-tomcat</a:t>
            </a: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</a:t>
            </a:r>
            <a:r>
              <a:rPr 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jdbs</a:t>
            </a: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</a:t>
            </a:r>
            <a:r>
              <a:rPr 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jms</a:t>
            </a: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pring-messaging</a:t>
            </a: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</a:t>
            </a:r>
            <a:r>
              <a:rPr 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orm</a:t>
            </a: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</a:t>
            </a:r>
            <a:r>
              <a:rPr 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oxm</a:t>
            </a: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pring-test</a:t>
            </a: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</a:t>
            </a:r>
            <a:r>
              <a:rPr 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tx</a:t>
            </a: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pring-web</a:t>
            </a: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</a:t>
            </a:r>
            <a:r>
              <a:rPr 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webmvc</a:t>
            </a: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</a:t>
            </a:r>
            <a:r>
              <a:rPr 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webmvc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-portlet</a:t>
            </a:r>
          </a:p>
          <a:p>
            <a:pPr eaLnBrk="1" hangingPunct="1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pring-</a:t>
            </a:r>
            <a:r>
              <a:rPr 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websocket</a:t>
            </a: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64009" y="5890518"/>
            <a:ext cx="5614416" cy="29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http://docs.spring.io/spring/docs/4.3.0.RC1/spring-framework-reference/htmlsingle/</a:t>
            </a:r>
            <a:endParaRPr lang="en-US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7" y="83035"/>
            <a:ext cx="583766" cy="58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7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Spring Framework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64009" y="5890518"/>
            <a:ext cx="5614416" cy="29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http://docs.spring.io/spring/docs/4.3.0.RC1/spring-framework-reference/htmlsingle/</a:t>
            </a:r>
            <a:endParaRPr lang="en-US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7" y="1257301"/>
            <a:ext cx="5314190" cy="39856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5253882" y="2156287"/>
            <a:ext cx="3647148" cy="2544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>
            <a:defPPr>
              <a:defRPr lang="en-US"/>
            </a:defPPr>
            <a:lvl1pPr marL="457200" indent="-457200" eaLnBrk="1" hangingPunct="1">
              <a:buFont typeface="Arial" panose="020B0604020202020204" pitchFamily="34" charset="0"/>
              <a:buChar char="•"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marL="0" indent="0">
              <a:buNone/>
            </a:pPr>
            <a:r>
              <a:rPr lang="en-US" sz="2400" dirty="0"/>
              <a:t>Feature Rich </a:t>
            </a:r>
          </a:p>
          <a:p>
            <a:r>
              <a:rPr lang="en-US" dirty="0" smtClean="0"/>
              <a:t>DI</a:t>
            </a:r>
            <a:r>
              <a:rPr lang="en-US" dirty="0"/>
              <a:t>, AOP, MVC, REST, Messaging, Web Sockets, Test, </a:t>
            </a:r>
            <a:r>
              <a:rPr lang="en-US" dirty="0" smtClean="0"/>
              <a:t>Transactions, </a:t>
            </a:r>
            <a:r>
              <a:rPr lang="en-US" dirty="0"/>
              <a:t>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Foundational</a:t>
            </a:r>
          </a:p>
          <a:p>
            <a:r>
              <a:rPr lang="en-US" dirty="0"/>
              <a:t>Leveraged </a:t>
            </a:r>
            <a:r>
              <a:rPr lang="en-US" dirty="0" smtClean="0"/>
              <a:t>for </a:t>
            </a:r>
            <a:r>
              <a:rPr lang="en-US" dirty="0"/>
              <a:t>extended capabilities and features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7" y="83035"/>
            <a:ext cx="583766" cy="58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3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these projects “fit”?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92" y="1769187"/>
            <a:ext cx="1127242" cy="11272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25" y="2378469"/>
            <a:ext cx="1157232" cy="1157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237" y="4189166"/>
            <a:ext cx="1119522" cy="11195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947" y="3405876"/>
            <a:ext cx="2686101" cy="2686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6042">
            <a:off x="901062" y="989757"/>
            <a:ext cx="2686101" cy="26861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67423">
            <a:off x="5424090" y="1614034"/>
            <a:ext cx="2686101" cy="268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3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056"/>
            <a:ext cx="9144000" cy="4107888"/>
          </a:xfrm>
          <a:prstGeom prst="rect">
            <a:avLst/>
          </a:prstGeom>
        </p:spPr>
      </p:pic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Spring Ecosystem</a:t>
            </a:r>
          </a:p>
        </p:txBody>
      </p:sp>
      <p:sp>
        <p:nvSpPr>
          <p:cNvPr id="4" name="Rectangle 3"/>
          <p:cNvSpPr/>
          <p:nvPr/>
        </p:nvSpPr>
        <p:spPr>
          <a:xfrm>
            <a:off x="1885949" y="719329"/>
            <a:ext cx="7258051" cy="3368655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2865663"/>
            <a:ext cx="1885949" cy="3394929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719328"/>
            <a:ext cx="1885949" cy="767444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85949" y="4792436"/>
            <a:ext cx="7258051" cy="1468156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" y="1486772"/>
            <a:ext cx="195943" cy="1378891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90007" y="1486772"/>
            <a:ext cx="195942" cy="138641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85949" y="4087984"/>
            <a:ext cx="87631" cy="704453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029700" y="4087983"/>
            <a:ext cx="114301" cy="704451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1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056"/>
            <a:ext cx="9144000" cy="4107888"/>
          </a:xfrm>
          <a:prstGeom prst="rect">
            <a:avLst/>
          </a:prstGeom>
        </p:spPr>
      </p:pic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Spring Ecosystem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719328"/>
            <a:ext cx="9144000" cy="1860586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" y="4792436"/>
            <a:ext cx="9144000" cy="1468156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695449" y="3510642"/>
            <a:ext cx="7448551" cy="1281793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" y="2579914"/>
            <a:ext cx="4686300" cy="930727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568043" y="2579913"/>
            <a:ext cx="3575958" cy="930727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" y="3510640"/>
            <a:ext cx="1695448" cy="592737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4103378"/>
            <a:ext cx="179614" cy="68905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5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</p:txBody>
      </p:sp>
      <p:pic>
        <p:nvPicPr>
          <p:cNvPr id="1026" name="Picture 2" descr="https://newevolutiondesigns.com/images/freebies/spring-wallpaper-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22138" r="8520" b="3321"/>
          <a:stretch/>
        </p:blipFill>
        <p:spPr bwMode="auto">
          <a:xfrm>
            <a:off x="0" y="0"/>
            <a:ext cx="9134856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34856" cy="6135624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3302851" y="1599112"/>
            <a:ext cx="1872692" cy="75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41308" y="2415904"/>
            <a:ext cx="8652240" cy="75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DI, MVC, Transaction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54720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Spring Cloud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179637" y="1072892"/>
            <a:ext cx="3324949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Common Patterns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571523" y="1734515"/>
            <a:ext cx="4701159" cy="263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>
            <a:defPPr>
              <a:defRPr lang="en-US"/>
            </a:defPPr>
            <a:lvl1pPr marL="457200" indent="-457200" eaLnBrk="1" hangingPunct="1">
              <a:buFont typeface="Arial" panose="020B0604020202020204" pitchFamily="34" charset="0"/>
              <a:buChar char="•"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z="1800" dirty="0"/>
              <a:t>Distributed/versioned configuration</a:t>
            </a:r>
          </a:p>
          <a:p>
            <a:r>
              <a:rPr lang="en-US" sz="1800" dirty="0"/>
              <a:t>Service registration and discovery</a:t>
            </a:r>
          </a:p>
          <a:p>
            <a:r>
              <a:rPr lang="en-US" sz="1800" dirty="0"/>
              <a:t>Routing</a:t>
            </a:r>
          </a:p>
          <a:p>
            <a:r>
              <a:rPr lang="en-US" sz="1800" dirty="0"/>
              <a:t>Service-to-service calls</a:t>
            </a:r>
          </a:p>
          <a:p>
            <a:r>
              <a:rPr lang="en-US" sz="1800" dirty="0"/>
              <a:t>Load balancing</a:t>
            </a:r>
          </a:p>
          <a:p>
            <a:r>
              <a:rPr lang="en-US" sz="1800" dirty="0"/>
              <a:t>Circuit Breakers</a:t>
            </a:r>
          </a:p>
          <a:p>
            <a:r>
              <a:rPr lang="en-US" sz="1800" dirty="0"/>
              <a:t>Global locks</a:t>
            </a:r>
          </a:p>
          <a:p>
            <a:r>
              <a:rPr lang="en-US" sz="1800" dirty="0"/>
              <a:t>Leadership election and cluster state</a:t>
            </a:r>
          </a:p>
          <a:p>
            <a:r>
              <a:rPr lang="en-US" sz="1800" dirty="0"/>
              <a:t>Distributed messaging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64009" y="5890518"/>
            <a:ext cx="5614416" cy="29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http://projects.spring.io/spring-cloud/</a:t>
            </a:r>
            <a:endParaRPr lang="en-US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5345320" y="4371776"/>
            <a:ext cx="2600199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Microservices</a:t>
            </a:r>
            <a:endParaRPr 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351" y="1860191"/>
            <a:ext cx="3750139" cy="22709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" y="78887"/>
            <a:ext cx="687105" cy="68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Spring Cloud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179637" y="1072892"/>
            <a:ext cx="2379947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Sub Projects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522536" y="1839984"/>
            <a:ext cx="3128485" cy="19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>
            <a:defPPr>
              <a:defRPr lang="en-US"/>
            </a:defPPr>
            <a:lvl1pPr marL="457200" indent="-457200" eaLnBrk="1" hangingPunct="1">
              <a:buFont typeface="Arial" panose="020B0604020202020204" pitchFamily="34" charset="0"/>
              <a:buChar char="•"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marL="0" indent="0">
              <a:buNone/>
            </a:pPr>
            <a:r>
              <a:rPr lang="en-US" sz="2000" dirty="0"/>
              <a:t>Spring Cloud </a:t>
            </a:r>
            <a:r>
              <a:rPr lang="en-US" sz="2000" dirty="0" err="1"/>
              <a:t>Config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Spring </a:t>
            </a:r>
            <a:r>
              <a:rPr lang="en-US" sz="2000" dirty="0"/>
              <a:t>Cloud Bus</a:t>
            </a:r>
          </a:p>
          <a:p>
            <a:pPr marL="0" indent="0">
              <a:buNone/>
            </a:pPr>
            <a:r>
              <a:rPr lang="en-US" sz="2000" dirty="0" smtClean="0"/>
              <a:t>Spring </a:t>
            </a:r>
            <a:r>
              <a:rPr lang="en-US" sz="2000" dirty="0"/>
              <a:t>Cloud Cluster</a:t>
            </a:r>
          </a:p>
          <a:p>
            <a:pPr marL="0" indent="0">
              <a:buNone/>
            </a:pPr>
            <a:r>
              <a:rPr lang="en-US" sz="2000" dirty="0" smtClean="0"/>
              <a:t>Spring </a:t>
            </a:r>
            <a:r>
              <a:rPr lang="en-US" sz="2000" dirty="0"/>
              <a:t>Cloud Security</a:t>
            </a:r>
          </a:p>
          <a:p>
            <a:pPr marL="0" indent="0">
              <a:buNone/>
            </a:pPr>
            <a:r>
              <a:rPr lang="en-US" sz="2000" dirty="0"/>
              <a:t>Spring Cloud </a:t>
            </a:r>
            <a:r>
              <a:rPr lang="en-US" sz="2000" dirty="0" smtClean="0"/>
              <a:t>Sleuth</a:t>
            </a:r>
          </a:p>
          <a:p>
            <a:pPr marL="0" indent="0">
              <a:buNone/>
            </a:pPr>
            <a:r>
              <a:rPr lang="en-US" sz="2000" dirty="0"/>
              <a:t>Spring Cloud Data </a:t>
            </a:r>
            <a:r>
              <a:rPr lang="en-US" sz="2000" dirty="0" smtClean="0"/>
              <a:t>Flow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64009" y="5890518"/>
            <a:ext cx="5614416" cy="29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http://projects.spring.io/spring-cloud/</a:t>
            </a:r>
            <a:endParaRPr lang="en-US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4596088" y="1839983"/>
            <a:ext cx="3888885" cy="19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>
            <a:defPPr>
              <a:defRPr lang="en-US"/>
            </a:defPPr>
            <a:lvl1pPr marL="457200" indent="-457200" eaLnBrk="1" hangingPunct="1">
              <a:buFont typeface="Arial" panose="020B0604020202020204" pitchFamily="34" charset="0"/>
              <a:buChar char="•"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marL="0" indent="0">
              <a:buNone/>
            </a:pPr>
            <a:r>
              <a:rPr lang="en-US" sz="2000" dirty="0" smtClean="0"/>
              <a:t>Spring Cloud Stream</a:t>
            </a:r>
          </a:p>
          <a:p>
            <a:pPr marL="0" indent="0">
              <a:buNone/>
            </a:pPr>
            <a:r>
              <a:rPr lang="en-US" sz="2000" dirty="0" smtClean="0"/>
              <a:t>Spring Cloud Stream Modules</a:t>
            </a:r>
          </a:p>
          <a:p>
            <a:pPr marL="0" indent="0">
              <a:buNone/>
            </a:pPr>
            <a:r>
              <a:rPr lang="en-US" sz="2000" dirty="0" smtClean="0"/>
              <a:t>Spring Cloud Task</a:t>
            </a:r>
          </a:p>
          <a:p>
            <a:pPr marL="0" indent="0">
              <a:buNone/>
            </a:pPr>
            <a:r>
              <a:rPr lang="en-US" sz="2000" dirty="0" smtClean="0"/>
              <a:t>Spring Cloud Connectors</a:t>
            </a:r>
          </a:p>
          <a:p>
            <a:pPr marL="0" indent="0">
              <a:buNone/>
            </a:pPr>
            <a:r>
              <a:rPr lang="en-US" sz="2000" dirty="0" smtClean="0"/>
              <a:t>Spring Cloud Starters</a:t>
            </a:r>
          </a:p>
          <a:p>
            <a:pPr marL="0" indent="0">
              <a:buNone/>
            </a:pPr>
            <a:r>
              <a:rPr lang="en-US" sz="2000" dirty="0" smtClean="0"/>
              <a:t>Spring Cloud CLI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2062692" y="3948234"/>
            <a:ext cx="5018618" cy="168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>
            <a:defPPr>
              <a:defRPr lang="en-US"/>
            </a:defPPr>
            <a:lvl1pPr marL="457200" indent="-457200" eaLnBrk="1" hangingPunct="1">
              <a:buFont typeface="Arial" panose="020B0604020202020204" pitchFamily="34" charset="0"/>
              <a:buChar char="•"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marL="0" indent="0">
              <a:buNone/>
            </a:pPr>
            <a:r>
              <a:rPr lang="en-US" sz="2000" dirty="0"/>
              <a:t>Spring Cloud Consul</a:t>
            </a:r>
          </a:p>
          <a:p>
            <a:pPr marL="0" indent="0">
              <a:buNone/>
            </a:pPr>
            <a:r>
              <a:rPr lang="en-US" sz="2000" dirty="0" smtClean="0"/>
              <a:t>Spring </a:t>
            </a:r>
            <a:r>
              <a:rPr lang="en-US" sz="2000" dirty="0"/>
              <a:t>Cloud for Cloud </a:t>
            </a:r>
            <a:r>
              <a:rPr lang="en-US" sz="2000" dirty="0" smtClean="0"/>
              <a:t>Foundry</a:t>
            </a:r>
          </a:p>
          <a:p>
            <a:pPr marL="0" indent="0">
              <a:buNone/>
            </a:pPr>
            <a:r>
              <a:rPr lang="en-US" sz="2000" dirty="0"/>
              <a:t>Spring Cloud for Amazon Web </a:t>
            </a:r>
            <a:r>
              <a:rPr lang="en-US" sz="2000" dirty="0" smtClean="0"/>
              <a:t>Services</a:t>
            </a:r>
          </a:p>
          <a:p>
            <a:pPr marL="0" indent="0">
              <a:buNone/>
            </a:pPr>
            <a:r>
              <a:rPr lang="en-US" sz="2000" dirty="0"/>
              <a:t>Spring Cloud </a:t>
            </a:r>
            <a:r>
              <a:rPr lang="en-US" sz="2000" dirty="0" smtClean="0"/>
              <a:t>Netflix</a:t>
            </a:r>
          </a:p>
          <a:p>
            <a:pPr marL="0" indent="0">
              <a:buNone/>
            </a:pPr>
            <a:r>
              <a:rPr lang="en-US" sz="2000" dirty="0"/>
              <a:t>Spring Cloud </a:t>
            </a:r>
            <a:r>
              <a:rPr lang="en-US" sz="2000" dirty="0" smtClean="0"/>
              <a:t>Zookeeper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94" y="1441500"/>
            <a:ext cx="3983338" cy="39833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" y="78887"/>
            <a:ext cx="687105" cy="68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Spring Cloud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179637" y="1072892"/>
            <a:ext cx="7544245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Cloud Netflix…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not just for streaming video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64009" y="5890518"/>
            <a:ext cx="5614416" cy="29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http://projects.spring.io/spring-cloud/</a:t>
            </a:r>
            <a:endParaRPr lang="en-US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" y="78887"/>
            <a:ext cx="687105" cy="687105"/>
          </a:xfrm>
          <a:prstGeom prst="rect">
            <a:avLst/>
          </a:prstGeom>
        </p:spPr>
      </p:pic>
      <p:pic>
        <p:nvPicPr>
          <p:cNvPr id="1026" name="Picture 2" descr="https://netflix.github.io/images/Netflix-OSS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819" y="1879521"/>
            <a:ext cx="1887156" cy="63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 bwMode="auto">
          <a:xfrm>
            <a:off x="179637" y="1816268"/>
            <a:ext cx="5694951" cy="75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>
            <a:defPPr>
              <a:defRPr lang="en-US"/>
            </a:defPPr>
            <a:lvl1pPr marL="457200" indent="-457200" eaLnBrk="1" hangingPunct="1">
              <a:buFont typeface="Arial" panose="020B0604020202020204" pitchFamily="34" charset="0"/>
              <a:buChar char="•"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marL="0" indent="0">
              <a:buNone/>
            </a:pPr>
            <a:r>
              <a:rPr lang="en-US" sz="2000" dirty="0" smtClean="0"/>
              <a:t>Integrate cloud capabilities from Netflix’s </a:t>
            </a:r>
          </a:p>
          <a:p>
            <a:pPr marL="0" indent="0">
              <a:buNone/>
            </a:pPr>
            <a:r>
              <a:rPr lang="en-US" sz="2000" dirty="0" smtClean="0"/>
              <a:t>Open Source Software Center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1885008" y="2927707"/>
            <a:ext cx="5119856" cy="168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>
            <a:defPPr>
              <a:defRPr lang="en-US"/>
            </a:defPPr>
            <a:lvl1pPr marL="457200" indent="-457200" eaLnBrk="1" hangingPunct="1">
              <a:buFont typeface="Arial" panose="020B0604020202020204" pitchFamily="34" charset="0"/>
              <a:buChar char="•"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marL="0" indent="0">
              <a:buNone/>
            </a:pPr>
            <a:r>
              <a:rPr lang="en-US" sz="2000" b="0" dirty="0" smtClean="0"/>
              <a:t>Including</a:t>
            </a:r>
          </a:p>
          <a:p>
            <a:r>
              <a:rPr lang="en-US" sz="2000" b="0" dirty="0" smtClean="0"/>
              <a:t>Service </a:t>
            </a:r>
            <a:r>
              <a:rPr lang="en-US" sz="2000" b="0" dirty="0"/>
              <a:t>Discovery (</a:t>
            </a:r>
            <a:r>
              <a:rPr lang="en-US" sz="2000" b="0" dirty="0" smtClean="0"/>
              <a:t>Eureka)</a:t>
            </a:r>
          </a:p>
          <a:p>
            <a:r>
              <a:rPr lang="en-US" sz="2000" b="0" dirty="0" smtClean="0"/>
              <a:t>Circuit </a:t>
            </a:r>
            <a:r>
              <a:rPr lang="en-US" sz="2000" b="0" dirty="0"/>
              <a:t>Breaker (</a:t>
            </a:r>
            <a:r>
              <a:rPr lang="en-US" sz="2000" b="0" dirty="0" err="1" smtClean="0"/>
              <a:t>Hystrix</a:t>
            </a:r>
            <a:r>
              <a:rPr lang="en-US" sz="2000" b="0" dirty="0" smtClean="0"/>
              <a:t>)</a:t>
            </a:r>
          </a:p>
          <a:p>
            <a:r>
              <a:rPr lang="en-US" sz="2000" b="0" dirty="0" smtClean="0"/>
              <a:t>Intelligent </a:t>
            </a:r>
            <a:r>
              <a:rPr lang="en-US" sz="2000" b="0" dirty="0"/>
              <a:t>Routing (</a:t>
            </a:r>
            <a:r>
              <a:rPr lang="en-US" sz="2000" b="0" dirty="0" err="1"/>
              <a:t>Zuul</a:t>
            </a:r>
            <a:r>
              <a:rPr lang="en-US" sz="2000" b="0" dirty="0"/>
              <a:t>) </a:t>
            </a:r>
            <a:endParaRPr lang="en-US" sz="2000" b="0" dirty="0" smtClean="0"/>
          </a:p>
          <a:p>
            <a:r>
              <a:rPr lang="en-US" sz="2000" b="0" dirty="0" smtClean="0"/>
              <a:t>Client </a:t>
            </a:r>
            <a:r>
              <a:rPr lang="en-US" sz="2000" b="0" dirty="0"/>
              <a:t>Side Load Balancing (Ribbon</a:t>
            </a:r>
            <a:r>
              <a:rPr lang="en-US" sz="2000" b="0" dirty="0" smtClean="0"/>
              <a:t>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5928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Spring XD - </a:t>
            </a:r>
            <a:r>
              <a:rPr lang="en-US" dirty="0" err="1" smtClean="0"/>
              <a:t>eXtreme</a:t>
            </a:r>
            <a:r>
              <a:rPr lang="en-US" dirty="0" smtClean="0"/>
              <a:t> Data</a:t>
            </a:r>
          </a:p>
        </p:txBody>
      </p:sp>
      <p:sp>
        <p:nvSpPr>
          <p:cNvPr id="2" name="Oval 1"/>
          <p:cNvSpPr/>
          <p:nvPr/>
        </p:nvSpPr>
        <p:spPr>
          <a:xfrm>
            <a:off x="2730501" y="2181225"/>
            <a:ext cx="3616323" cy="3524249"/>
          </a:xfrm>
          <a:prstGeom prst="ellipse">
            <a:avLst/>
          </a:prstGeom>
          <a:solidFill>
            <a:srgbClr val="578E3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 bwMode="auto">
          <a:xfrm>
            <a:off x="3397778" y="2607386"/>
            <a:ext cx="2267031" cy="2729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>
            <a:defPPr>
              <a:defRPr lang="en-US"/>
            </a:defPPr>
            <a:lvl1pPr algn="ctr" eaLnBrk="1" hangingPunct="1"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Ingestion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Orchestration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Extraction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Analytics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716" y="2098476"/>
            <a:ext cx="483572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73" y="2997146"/>
            <a:ext cx="952031" cy="762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02" y="4250339"/>
            <a:ext cx="819771" cy="5638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452" y="5282888"/>
            <a:ext cx="428099" cy="5482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2027" y="2657610"/>
            <a:ext cx="991423" cy="90173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0838" y="4222861"/>
            <a:ext cx="793800" cy="794190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>
            <a:off x="1798763" y="3713702"/>
            <a:ext cx="903163" cy="563560"/>
          </a:xfrm>
          <a:prstGeom prst="rightArrow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 bwMode="auto">
          <a:xfrm>
            <a:off x="179637" y="1072892"/>
            <a:ext cx="3569182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Big Data Streaming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6375399" y="3713702"/>
            <a:ext cx="903163" cy="563560"/>
          </a:xfrm>
          <a:prstGeom prst="rightArrow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189" y="5323298"/>
            <a:ext cx="428099" cy="5482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2" y="93824"/>
            <a:ext cx="625837" cy="6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4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Spring XD - </a:t>
            </a:r>
            <a:r>
              <a:rPr lang="en-US" dirty="0" err="1" smtClean="0"/>
              <a:t>eXtreme</a:t>
            </a:r>
            <a:r>
              <a:rPr lang="en-US" dirty="0" smtClean="0"/>
              <a:t>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62" y="2348931"/>
            <a:ext cx="5709077" cy="26758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 bwMode="auto">
          <a:xfrm>
            <a:off x="179637" y="1072892"/>
            <a:ext cx="3730188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Distributed Runtime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64009" y="5890518"/>
            <a:ext cx="5614416" cy="29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pPr eaLnBrk="1" hangingPunct="1"/>
            <a:r>
              <a:rPr lang="en-US" sz="1000" dirty="0" smtClean="0"/>
              <a:t>http</a:t>
            </a:r>
            <a:r>
              <a:rPr lang="en-US" sz="1000" dirty="0"/>
              <a:t>://projects.spring.io/spring-xd</a:t>
            </a:r>
            <a:r>
              <a:rPr lang="en-US" sz="1000" dirty="0" smtClean="0"/>
              <a:t>/</a:t>
            </a:r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2" y="93824"/>
            <a:ext cx="625837" cy="6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6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Spring XD - </a:t>
            </a:r>
            <a:r>
              <a:rPr lang="en-US" dirty="0" err="1" smtClean="0"/>
              <a:t>eXtreme</a:t>
            </a:r>
            <a:r>
              <a:rPr lang="en-US" dirty="0" smtClean="0"/>
              <a:t> Data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9637" y="1072892"/>
            <a:ext cx="1619033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Built on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290257" y="2335033"/>
            <a:ext cx="2506840" cy="45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Framework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290257" y="3472898"/>
            <a:ext cx="3683829" cy="75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Data</a:t>
            </a:r>
          </a:p>
          <a:p>
            <a:pPr eaLnBrk="1" hangingPunct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- Spring for Apache Hadoop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6176499" y="3626786"/>
            <a:ext cx="1830629" cy="45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Batch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52" y="3554645"/>
            <a:ext cx="596330" cy="5963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47" y="2293666"/>
            <a:ext cx="534782" cy="5347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7" y="3615319"/>
            <a:ext cx="474983" cy="47498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auto">
          <a:xfrm>
            <a:off x="6176499" y="2335033"/>
            <a:ext cx="2510303" cy="45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Integration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77" y="2240417"/>
            <a:ext cx="641280" cy="6412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 bwMode="auto">
          <a:xfrm>
            <a:off x="3725068" y="4896418"/>
            <a:ext cx="1730667" cy="45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>
            <a:defPPr>
              <a:defRPr lang="en-US"/>
            </a:defPPr>
            <a:lvl1pPr eaLnBrk="1" hangingPunct="1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Spring </a:t>
            </a:r>
            <a:r>
              <a:rPr lang="en-US" dirty="0" smtClean="0"/>
              <a:t>Boot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066" y="4847325"/>
            <a:ext cx="550235" cy="55023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2" y="93824"/>
            <a:ext cx="625837" cy="6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2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/ Change</a:t>
            </a:r>
          </a:p>
        </p:txBody>
      </p:sp>
      <p:pic>
        <p:nvPicPr>
          <p:cNvPr id="1026" name="Picture 2" descr="Evolution Consultants | Evol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1" y="1331684"/>
            <a:ext cx="8452020" cy="27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0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/ Change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566" y="2004502"/>
            <a:ext cx="1054908" cy="10549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auto">
          <a:xfrm>
            <a:off x="1112857" y="1429344"/>
            <a:ext cx="2000356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XD</a:t>
            </a:r>
          </a:p>
        </p:txBody>
      </p:sp>
      <p:sp>
        <p:nvSpPr>
          <p:cNvPr id="2" name="TextBox 1"/>
          <p:cNvSpPr txBox="1"/>
          <p:nvPr/>
        </p:nvSpPr>
        <p:spPr bwMode="auto">
          <a:xfrm>
            <a:off x="571500" y="3526061"/>
            <a:ext cx="8353425" cy="19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875" tIns="71438" rIns="142875" bIns="71438" rtlCol="0">
            <a:spAutoFit/>
          </a:bodyPr>
          <a:lstStyle/>
          <a:p>
            <a:r>
              <a:rPr lang="en-US" sz="2000" b="1" dirty="0" smtClean="0"/>
              <a:t>Announcement</a:t>
            </a:r>
            <a:endParaRPr lang="en-US" sz="2000" b="1" dirty="0"/>
          </a:p>
          <a:p>
            <a:r>
              <a:rPr lang="en-US" sz="2000" dirty="0"/>
              <a:t>Building upon Spring Boot and Spring Cloud capabilities, Spring XD is actively being redesigned as </a:t>
            </a:r>
            <a:r>
              <a:rPr lang="en-US" sz="2000" b="1" dirty="0"/>
              <a:t>Spring Cloud Data Flow</a:t>
            </a:r>
            <a:r>
              <a:rPr lang="en-US" sz="2000" dirty="0"/>
              <a:t> - a cloud native programming and operating model for </a:t>
            </a:r>
            <a:r>
              <a:rPr lang="en-US" sz="2000" dirty="0" err="1"/>
              <a:t>composable</a:t>
            </a:r>
            <a:r>
              <a:rPr lang="en-US" sz="2000" dirty="0"/>
              <a:t> message-driven </a:t>
            </a:r>
            <a:r>
              <a:rPr lang="en-US" sz="2000" dirty="0" err="1" smtClean="0"/>
              <a:t>microservices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dirty="0" smtClean="0"/>
              <a:t>- http</a:t>
            </a:r>
            <a:r>
              <a:rPr lang="en-US" dirty="0"/>
              <a:t>://projects.spring.io/spring-xd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3113213" y="2323544"/>
            <a:ext cx="1735012" cy="416824"/>
          </a:xfrm>
          <a:prstGeom prst="rightArrow">
            <a:avLst>
              <a:gd name="adj1" fmla="val 50000"/>
              <a:gd name="adj2" fmla="val 113984"/>
            </a:avLst>
          </a:prstGeom>
          <a:solidFill>
            <a:srgbClr val="595959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93" y="2004502"/>
            <a:ext cx="1159881" cy="11598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4088283" y="1429344"/>
            <a:ext cx="4273414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Spring Cloud Data Flow</a:t>
            </a:r>
          </a:p>
        </p:txBody>
      </p:sp>
    </p:spTree>
    <p:extLst>
      <p:ext uri="{BB962C8B-B14F-4D97-AF65-F5344CB8AC3E}">
        <p14:creationId xmlns:p14="http://schemas.microsoft.com/office/powerpoint/2010/main" val="19492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284614" y="2380429"/>
            <a:ext cx="3842590" cy="2114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>
            <a:defPPr>
              <a:defRPr lang="en-US"/>
            </a:defPPr>
            <a:lvl1pPr eaLnBrk="1" hangingPunct="1"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Know </a:t>
            </a:r>
            <a:r>
              <a:rPr lang="en-US" sz="2400" dirty="0"/>
              <a:t>the </a:t>
            </a:r>
            <a:r>
              <a:rPr lang="en-US" sz="2400" dirty="0" smtClean="0"/>
              <a:t>capabilities</a:t>
            </a:r>
            <a:endParaRPr lang="en-US" sz="2400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Use what you need</a:t>
            </a:r>
            <a:endParaRPr lang="en-US" sz="2400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Expect </a:t>
            </a:r>
            <a:r>
              <a:rPr lang="en-US" sz="2400" dirty="0"/>
              <a:t>change</a:t>
            </a:r>
          </a:p>
        </p:txBody>
      </p:sp>
      <p:pic>
        <p:nvPicPr>
          <p:cNvPr id="1028" name="Picture 4" descr="http://dursocapital.com/wp-content/uploads/2015/09/stay-the-pat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580" y="2049499"/>
            <a:ext cx="4171222" cy="27759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515580" y="2049499"/>
            <a:ext cx="4171223" cy="2775902"/>
          </a:xfrm>
          <a:prstGeom prst="rect">
            <a:avLst/>
          </a:prstGeom>
          <a:solidFill>
            <a:schemeClr val="tx1">
              <a:lumMod val="75000"/>
              <a:lumOff val="25000"/>
              <a:alpha val="23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 bwMode="auto">
          <a:xfrm>
            <a:off x="284614" y="1118546"/>
            <a:ext cx="6798015" cy="57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>
            <a:defPPr>
              <a:defRPr lang="en-US"/>
            </a:defPPr>
            <a:lvl1pPr eaLnBrk="1" hangingPunct="1"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Find your way in the Spring Ecosystem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630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Spring Ecosystem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056"/>
            <a:ext cx="9144000" cy="410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6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</p:txBody>
      </p:sp>
      <p:pic>
        <p:nvPicPr>
          <p:cNvPr id="1026" name="Picture 2" descr="https://newevolutiondesigns.com/images/freebies/spring-wallpaper-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22138" r="8520" b="3321"/>
          <a:stretch/>
        </p:blipFill>
        <p:spPr bwMode="auto">
          <a:xfrm>
            <a:off x="0" y="0"/>
            <a:ext cx="9134856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34856" cy="6135624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3302851" y="1599112"/>
            <a:ext cx="4717125" cy="75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Framework</a:t>
            </a:r>
          </a:p>
        </p:txBody>
      </p:sp>
    </p:spTree>
    <p:extLst>
      <p:ext uri="{BB962C8B-B14F-4D97-AF65-F5344CB8AC3E}">
        <p14:creationId xmlns:p14="http://schemas.microsoft.com/office/powerpoint/2010/main" val="79795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</p:txBody>
      </p:sp>
      <p:pic>
        <p:nvPicPr>
          <p:cNvPr id="1026" name="Picture 2" descr="https://newevolutiondesigns.com/images/freebies/spring-wallpaper-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22138" r="8520" b="3321"/>
          <a:stretch/>
        </p:blipFill>
        <p:spPr bwMode="auto">
          <a:xfrm>
            <a:off x="0" y="0"/>
            <a:ext cx="9134856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34856" cy="6135624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 bwMode="auto">
          <a:xfrm>
            <a:off x="332582" y="1706953"/>
            <a:ext cx="1887466" cy="390493"/>
          </a:xfrm>
          <a:prstGeom prst="rect">
            <a:avLst/>
          </a:prstGeom>
          <a:solidFill>
            <a:srgbClr val="6DB33F"/>
          </a:solidFill>
          <a:ln>
            <a:noFill/>
          </a:ln>
          <a:extLst/>
        </p:spPr>
        <p:txBody>
          <a:bodyPr wrap="square" lIns="142875" tIns="71438" rIns="142875" bIns="71438" rtlCol="0">
            <a:spAutoFit/>
          </a:bodyPr>
          <a:lstStyle/>
          <a:p>
            <a:pPr algn="ctr" eaLnBrk="1" hangingPunct="1"/>
            <a:r>
              <a:rPr lang="en-US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Development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2510916" y="1706953"/>
            <a:ext cx="2394083" cy="390493"/>
          </a:xfrm>
          <a:prstGeom prst="rect">
            <a:avLst/>
          </a:prstGeom>
          <a:solidFill>
            <a:srgbClr val="6DB33F"/>
          </a:solidFill>
          <a:ln>
            <a:noFill/>
          </a:ln>
          <a:extLst/>
        </p:spPr>
        <p:txBody>
          <a:bodyPr wrap="square" lIns="142875" tIns="71438" rIns="142875" bIns="71438" rtlCol="0">
            <a:spAutoFit/>
          </a:bodyPr>
          <a:lstStyle/>
          <a:p>
            <a:pPr algn="ctr" eaLnBrk="1" hangingPunct="1"/>
            <a:r>
              <a:rPr lang="en-US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Presentation</a:t>
            </a:r>
          </a:p>
        </p:txBody>
      </p:sp>
      <p:sp>
        <p:nvSpPr>
          <p:cNvPr id="20" name="TextBox 19"/>
          <p:cNvSpPr txBox="1"/>
          <p:nvPr/>
        </p:nvSpPr>
        <p:spPr bwMode="auto">
          <a:xfrm>
            <a:off x="5158689" y="1706953"/>
            <a:ext cx="1555580" cy="390493"/>
          </a:xfrm>
          <a:prstGeom prst="rect">
            <a:avLst/>
          </a:prstGeom>
          <a:solidFill>
            <a:srgbClr val="6DB33F"/>
          </a:solidFill>
          <a:ln>
            <a:noFill/>
          </a:ln>
          <a:extLst/>
        </p:spPr>
        <p:txBody>
          <a:bodyPr wrap="square" lIns="142875" tIns="71438" rIns="142875" bIns="71438" rtlCol="0">
            <a:spAutoFit/>
          </a:bodyPr>
          <a:lstStyle/>
          <a:p>
            <a:pPr algn="ctr" eaLnBrk="1" hangingPunct="1"/>
            <a:r>
              <a:rPr lang="en-US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Service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311724" y="4024014"/>
            <a:ext cx="1929182" cy="390493"/>
          </a:xfrm>
          <a:prstGeom prst="rect">
            <a:avLst/>
          </a:prstGeom>
          <a:solidFill>
            <a:srgbClr val="6DB33F"/>
          </a:solidFill>
          <a:ln>
            <a:noFill/>
          </a:ln>
          <a:extLst/>
        </p:spPr>
        <p:txBody>
          <a:bodyPr wrap="square" lIns="142875" tIns="71438" rIns="142875" bIns="71438" rtlCol="0">
            <a:spAutoFit/>
          </a:bodyPr>
          <a:lstStyle/>
          <a:p>
            <a:pPr algn="ctr" eaLnBrk="1" hangingPunct="1"/>
            <a:r>
              <a:rPr lang="en-US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Big Data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2552632" y="4024021"/>
            <a:ext cx="6278852" cy="390493"/>
          </a:xfrm>
          <a:prstGeom prst="rect">
            <a:avLst/>
          </a:prstGeom>
          <a:solidFill>
            <a:srgbClr val="6DB33F"/>
          </a:solidFill>
          <a:ln>
            <a:noFill/>
          </a:ln>
          <a:extLst/>
        </p:spPr>
        <p:txBody>
          <a:bodyPr wrap="square" lIns="142875" tIns="71438" rIns="142875" bIns="71438" rtlCol="0">
            <a:spAutoFit/>
          </a:bodyPr>
          <a:lstStyle/>
          <a:p>
            <a:pPr algn="ctr" eaLnBrk="1" hangingPunct="1"/>
            <a:r>
              <a:rPr lang="en-US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Common</a:t>
            </a:r>
          </a:p>
        </p:txBody>
      </p:sp>
      <p:sp>
        <p:nvSpPr>
          <p:cNvPr id="24" name="TextBox 23"/>
          <p:cNvSpPr txBox="1"/>
          <p:nvPr/>
        </p:nvSpPr>
        <p:spPr bwMode="auto">
          <a:xfrm>
            <a:off x="569102" y="2231938"/>
            <a:ext cx="1414426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IO Platform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901213" y="2653288"/>
            <a:ext cx="750205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Boot</a:t>
            </a:r>
          </a:p>
        </p:txBody>
      </p:sp>
      <p:sp>
        <p:nvSpPr>
          <p:cNvPr id="28" name="TextBox 27"/>
          <p:cNvSpPr txBox="1"/>
          <p:nvPr/>
        </p:nvSpPr>
        <p:spPr bwMode="auto">
          <a:xfrm>
            <a:off x="2714995" y="4784049"/>
            <a:ext cx="2059666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Framework</a:t>
            </a:r>
          </a:p>
        </p:txBody>
      </p:sp>
      <p:sp>
        <p:nvSpPr>
          <p:cNvPr id="30" name="TextBox 29"/>
          <p:cNvSpPr txBox="1"/>
          <p:nvPr/>
        </p:nvSpPr>
        <p:spPr bwMode="auto">
          <a:xfrm>
            <a:off x="3798460" y="3107127"/>
            <a:ext cx="960969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err="1" smtClean="0">
                <a:solidFill>
                  <a:schemeClr val="bg1"/>
                </a:solidFill>
                <a:latin typeface="+mn-lt"/>
                <a:cs typeface="Arial" pitchFamily="34" charset="0"/>
              </a:rPr>
              <a:t>Hateos</a:t>
            </a:r>
            <a:endParaRPr lang="en-US" b="1" dirty="0" smtClean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 bwMode="auto">
          <a:xfrm>
            <a:off x="989378" y="4610139"/>
            <a:ext cx="573875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XD</a:t>
            </a:r>
          </a:p>
        </p:txBody>
      </p:sp>
      <p:sp>
        <p:nvSpPr>
          <p:cNvPr id="34" name="TextBox 33"/>
          <p:cNvSpPr txBox="1"/>
          <p:nvPr/>
        </p:nvSpPr>
        <p:spPr bwMode="auto">
          <a:xfrm>
            <a:off x="2543844" y="2231938"/>
            <a:ext cx="1236813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Web Flow</a:t>
            </a:r>
          </a:p>
        </p:txBody>
      </p:sp>
      <p:sp>
        <p:nvSpPr>
          <p:cNvPr id="35" name="TextBox 34"/>
          <p:cNvSpPr txBox="1"/>
          <p:nvPr/>
        </p:nvSpPr>
        <p:spPr bwMode="auto">
          <a:xfrm>
            <a:off x="6967959" y="1706953"/>
            <a:ext cx="1863525" cy="390493"/>
          </a:xfrm>
          <a:prstGeom prst="rect">
            <a:avLst/>
          </a:prstGeom>
          <a:solidFill>
            <a:srgbClr val="6DB33F"/>
          </a:solidFill>
          <a:ln>
            <a:noFill/>
          </a:ln>
          <a:extLst/>
        </p:spPr>
        <p:txBody>
          <a:bodyPr wrap="square" lIns="142875" tIns="71438" rIns="142875" bIns="71438" rtlCol="0">
            <a:spAutoFit/>
          </a:bodyPr>
          <a:lstStyle/>
          <a:p>
            <a:pPr algn="ctr" eaLnBrk="1" hangingPunct="1"/>
            <a:r>
              <a:rPr lang="en-US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Data</a:t>
            </a:r>
          </a:p>
        </p:txBody>
      </p:sp>
      <p:sp>
        <p:nvSpPr>
          <p:cNvPr id="36" name="TextBox 35"/>
          <p:cNvSpPr txBox="1"/>
          <p:nvPr/>
        </p:nvSpPr>
        <p:spPr bwMode="auto">
          <a:xfrm>
            <a:off x="956516" y="3107127"/>
            <a:ext cx="639599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STS</a:t>
            </a:r>
          </a:p>
        </p:txBody>
      </p:sp>
      <p:sp>
        <p:nvSpPr>
          <p:cNvPr id="37" name="TextBox 36"/>
          <p:cNvSpPr txBox="1"/>
          <p:nvPr/>
        </p:nvSpPr>
        <p:spPr bwMode="auto">
          <a:xfrm>
            <a:off x="5631107" y="2653288"/>
            <a:ext cx="610745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WS</a:t>
            </a:r>
          </a:p>
        </p:txBody>
      </p:sp>
      <p:sp>
        <p:nvSpPr>
          <p:cNvPr id="38" name="TextBox 37"/>
          <p:cNvSpPr txBox="1"/>
          <p:nvPr/>
        </p:nvSpPr>
        <p:spPr bwMode="auto">
          <a:xfrm>
            <a:off x="5250009" y="3107127"/>
            <a:ext cx="1372940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Integration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3797242" y="2231938"/>
            <a:ext cx="963405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Mobile</a:t>
            </a:r>
          </a:p>
        </p:txBody>
      </p:sp>
      <p:sp>
        <p:nvSpPr>
          <p:cNvPr id="40" name="TextBox 39"/>
          <p:cNvSpPr txBox="1"/>
          <p:nvPr/>
        </p:nvSpPr>
        <p:spPr bwMode="auto">
          <a:xfrm>
            <a:off x="2628835" y="3107127"/>
            <a:ext cx="1066831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Security</a:t>
            </a:r>
          </a:p>
        </p:txBody>
      </p:sp>
      <p:sp>
        <p:nvSpPr>
          <p:cNvPr id="41" name="TextBox 40"/>
          <p:cNvSpPr txBox="1"/>
          <p:nvPr/>
        </p:nvSpPr>
        <p:spPr bwMode="auto">
          <a:xfrm>
            <a:off x="2662113" y="2653288"/>
            <a:ext cx="1000274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Session</a:t>
            </a:r>
          </a:p>
        </p:txBody>
      </p:sp>
      <p:sp>
        <p:nvSpPr>
          <p:cNvPr id="42" name="TextBox 41"/>
          <p:cNvSpPr txBox="1"/>
          <p:nvPr/>
        </p:nvSpPr>
        <p:spPr bwMode="auto">
          <a:xfrm>
            <a:off x="3852545" y="2653288"/>
            <a:ext cx="852798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Social</a:t>
            </a:r>
          </a:p>
        </p:txBody>
      </p:sp>
      <p:sp>
        <p:nvSpPr>
          <p:cNvPr id="43" name="TextBox 42"/>
          <p:cNvSpPr txBox="1"/>
          <p:nvPr/>
        </p:nvSpPr>
        <p:spPr bwMode="auto">
          <a:xfrm>
            <a:off x="5511683" y="2231938"/>
            <a:ext cx="849592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Cloud</a:t>
            </a:r>
          </a:p>
        </p:txBody>
      </p:sp>
      <p:sp>
        <p:nvSpPr>
          <p:cNvPr id="44" name="TextBox 43"/>
          <p:cNvSpPr txBox="1"/>
          <p:nvPr/>
        </p:nvSpPr>
        <p:spPr bwMode="auto">
          <a:xfrm>
            <a:off x="5480425" y="3501604"/>
            <a:ext cx="912109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AMQP</a:t>
            </a:r>
          </a:p>
        </p:txBody>
      </p:sp>
      <p:sp>
        <p:nvSpPr>
          <p:cNvPr id="45" name="TextBox 44"/>
          <p:cNvSpPr txBox="1"/>
          <p:nvPr/>
        </p:nvSpPr>
        <p:spPr bwMode="auto">
          <a:xfrm>
            <a:off x="7484159" y="2231938"/>
            <a:ext cx="831125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Batch</a:t>
            </a:r>
          </a:p>
        </p:txBody>
      </p:sp>
      <p:sp>
        <p:nvSpPr>
          <p:cNvPr id="46" name="TextBox 45"/>
          <p:cNvSpPr txBox="1"/>
          <p:nvPr/>
        </p:nvSpPr>
        <p:spPr bwMode="auto">
          <a:xfrm>
            <a:off x="7529428" y="2653288"/>
            <a:ext cx="740587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Data</a:t>
            </a:r>
          </a:p>
        </p:txBody>
      </p:sp>
      <p:sp>
        <p:nvSpPr>
          <p:cNvPr id="47" name="TextBox 46"/>
          <p:cNvSpPr txBox="1"/>
          <p:nvPr/>
        </p:nvSpPr>
        <p:spPr bwMode="auto">
          <a:xfrm>
            <a:off x="7494097" y="3107127"/>
            <a:ext cx="811248" cy="39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LDAP</a:t>
            </a:r>
          </a:p>
        </p:txBody>
      </p:sp>
      <p:sp>
        <p:nvSpPr>
          <p:cNvPr id="48" name="TextBox 47"/>
          <p:cNvSpPr txBox="1"/>
          <p:nvPr/>
        </p:nvSpPr>
        <p:spPr bwMode="auto">
          <a:xfrm>
            <a:off x="3327245" y="628756"/>
            <a:ext cx="1872692" cy="75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</a:t>
            </a:r>
          </a:p>
        </p:txBody>
      </p:sp>
      <p:sp>
        <p:nvSpPr>
          <p:cNvPr id="49" name="TextBox 48"/>
          <p:cNvSpPr txBox="1"/>
          <p:nvPr/>
        </p:nvSpPr>
        <p:spPr bwMode="auto">
          <a:xfrm>
            <a:off x="4830728" y="4592332"/>
            <a:ext cx="1555811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14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Core Container</a:t>
            </a:r>
          </a:p>
        </p:txBody>
      </p:sp>
      <p:sp>
        <p:nvSpPr>
          <p:cNvPr id="50" name="TextBox 49"/>
          <p:cNvSpPr txBox="1"/>
          <p:nvPr/>
        </p:nvSpPr>
        <p:spPr bwMode="auto">
          <a:xfrm>
            <a:off x="4823457" y="4892132"/>
            <a:ext cx="673261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14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Web</a:t>
            </a:r>
          </a:p>
        </p:txBody>
      </p:sp>
      <p:sp>
        <p:nvSpPr>
          <p:cNvPr id="51" name="TextBox 50"/>
          <p:cNvSpPr txBox="1"/>
          <p:nvPr/>
        </p:nvSpPr>
        <p:spPr bwMode="auto">
          <a:xfrm>
            <a:off x="4823456" y="5196147"/>
            <a:ext cx="128881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14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Data Access</a:t>
            </a:r>
          </a:p>
        </p:txBody>
      </p:sp>
      <p:sp>
        <p:nvSpPr>
          <p:cNvPr id="52" name="TextBox 51"/>
          <p:cNvSpPr txBox="1"/>
          <p:nvPr/>
        </p:nvSpPr>
        <p:spPr bwMode="auto">
          <a:xfrm>
            <a:off x="6654400" y="4592332"/>
            <a:ext cx="2285306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14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AOP &amp; Instrumentation</a:t>
            </a:r>
          </a:p>
        </p:txBody>
      </p:sp>
      <p:sp>
        <p:nvSpPr>
          <p:cNvPr id="53" name="TextBox 52"/>
          <p:cNvSpPr txBox="1"/>
          <p:nvPr/>
        </p:nvSpPr>
        <p:spPr bwMode="auto">
          <a:xfrm>
            <a:off x="6647129" y="4892132"/>
            <a:ext cx="1192634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14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Messaging</a:t>
            </a:r>
          </a:p>
        </p:txBody>
      </p:sp>
      <p:sp>
        <p:nvSpPr>
          <p:cNvPr id="54" name="TextBox 53"/>
          <p:cNvSpPr txBox="1"/>
          <p:nvPr/>
        </p:nvSpPr>
        <p:spPr bwMode="auto">
          <a:xfrm>
            <a:off x="6647128" y="5196147"/>
            <a:ext cx="625043" cy="35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14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Test</a:t>
            </a:r>
          </a:p>
        </p:txBody>
      </p:sp>
      <p:sp>
        <p:nvSpPr>
          <p:cNvPr id="4" name="Left Brace 3"/>
          <p:cNvSpPr/>
          <p:nvPr/>
        </p:nvSpPr>
        <p:spPr>
          <a:xfrm>
            <a:off x="4705343" y="4592333"/>
            <a:ext cx="247656" cy="963530"/>
          </a:xfrm>
          <a:prstGeom prst="leftBrace">
            <a:avLst>
              <a:gd name="adj1" fmla="val 54486"/>
              <a:gd name="adj2" fmla="val 42092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4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</p:txBody>
      </p:sp>
      <p:pic>
        <p:nvPicPr>
          <p:cNvPr id="1026" name="Picture 2" descr="https://newevolutiondesigns.com/images/freebies/spring-wallpaper-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22138" r="8520" b="3321"/>
          <a:stretch/>
        </p:blipFill>
        <p:spPr bwMode="auto">
          <a:xfrm>
            <a:off x="0" y="0"/>
            <a:ext cx="9134856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34856" cy="6135624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 bwMode="auto">
          <a:xfrm>
            <a:off x="3327245" y="628756"/>
            <a:ext cx="1872692" cy="75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4000" b="1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</a:t>
            </a:r>
            <a:endParaRPr lang="en-US" sz="4000" b="1" dirty="0" smtClean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3557468" y="1605699"/>
            <a:ext cx="1909177" cy="322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20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?</a:t>
            </a:r>
            <a:r>
              <a:rPr lang="en-US" sz="88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07563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</p:txBody>
      </p:sp>
      <p:pic>
        <p:nvPicPr>
          <p:cNvPr id="1026" name="Picture 2" descr="https://newevolutiondesigns.com/images/freebies/spring-wallpaper-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22138" r="8520" b="3321"/>
          <a:stretch/>
        </p:blipFill>
        <p:spPr bwMode="auto">
          <a:xfrm>
            <a:off x="0" y="0"/>
            <a:ext cx="9134856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34856" cy="6135624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 bwMode="auto">
          <a:xfrm>
            <a:off x="3327245" y="628756"/>
            <a:ext cx="3015762" cy="2483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>
            <a:defPPr>
              <a:defRPr lang="en-US"/>
            </a:defPPr>
            <a:lvl1pPr eaLnBrk="1" hangingPunct="1">
              <a:defRPr sz="4000"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Spring</a:t>
            </a:r>
          </a:p>
          <a:p>
            <a:r>
              <a:rPr lang="en-US" sz="2400" dirty="0" smtClean="0"/>
              <a:t>Spring IO</a:t>
            </a:r>
            <a:endParaRPr lang="en-US" sz="2400" dirty="0"/>
          </a:p>
          <a:p>
            <a:r>
              <a:rPr lang="en-US" sz="2400" dirty="0"/>
              <a:t>Spring IO Platform</a:t>
            </a:r>
          </a:p>
          <a:p>
            <a:r>
              <a:rPr lang="en-US" sz="2400" dirty="0"/>
              <a:t>Spring.io </a:t>
            </a:r>
            <a:r>
              <a:rPr lang="en-US" sz="2400" dirty="0" smtClean="0"/>
              <a:t>- website</a:t>
            </a:r>
            <a:endParaRPr lang="en-US" sz="2400" dirty="0"/>
          </a:p>
          <a:p>
            <a:endParaRPr lang="en-US" dirty="0"/>
          </a:p>
        </p:txBody>
      </p:sp>
      <p:sp>
        <p:nvSpPr>
          <p:cNvPr id="55" name="TextBox 54"/>
          <p:cNvSpPr txBox="1"/>
          <p:nvPr/>
        </p:nvSpPr>
        <p:spPr bwMode="auto">
          <a:xfrm>
            <a:off x="1588203" y="2989754"/>
            <a:ext cx="6110647" cy="75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What does IO stand for?</a:t>
            </a:r>
          </a:p>
        </p:txBody>
      </p:sp>
    </p:spTree>
    <p:extLst>
      <p:ext uri="{BB962C8B-B14F-4D97-AF65-F5344CB8AC3E}">
        <p14:creationId xmlns:p14="http://schemas.microsoft.com/office/powerpoint/2010/main" val="379579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</p:txBody>
      </p:sp>
      <p:pic>
        <p:nvPicPr>
          <p:cNvPr id="1026" name="Picture 2" descr="https://newevolutiondesigns.com/images/freebies/spring-wallpaper-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22138" r="8520" b="3321"/>
          <a:stretch/>
        </p:blipFill>
        <p:spPr bwMode="auto">
          <a:xfrm>
            <a:off x="0" y="0"/>
            <a:ext cx="9134856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34856" cy="6135624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3302851" y="1599112"/>
            <a:ext cx="4717125" cy="137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Framework</a:t>
            </a:r>
          </a:p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IO</a:t>
            </a:r>
          </a:p>
        </p:txBody>
      </p:sp>
    </p:spTree>
    <p:extLst>
      <p:ext uri="{BB962C8B-B14F-4D97-AF65-F5344CB8AC3E}">
        <p14:creationId xmlns:p14="http://schemas.microsoft.com/office/powerpoint/2010/main" val="307778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</p:txBody>
      </p:sp>
      <p:pic>
        <p:nvPicPr>
          <p:cNvPr id="1026" name="Picture 2" descr="https://newevolutiondesigns.com/images/freebies/spring-wallpaper-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22138" r="8520" b="3321"/>
          <a:stretch/>
        </p:blipFill>
        <p:spPr bwMode="auto">
          <a:xfrm>
            <a:off x="0" y="0"/>
            <a:ext cx="9134856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34856" cy="6135624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3302851" y="1599112"/>
            <a:ext cx="4830105" cy="19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Framework</a:t>
            </a:r>
          </a:p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IO</a:t>
            </a:r>
          </a:p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IO Platform</a:t>
            </a:r>
          </a:p>
        </p:txBody>
      </p:sp>
    </p:spTree>
    <p:extLst>
      <p:ext uri="{BB962C8B-B14F-4D97-AF65-F5344CB8AC3E}">
        <p14:creationId xmlns:p14="http://schemas.microsoft.com/office/powerpoint/2010/main" val="268803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</p:txBody>
      </p:sp>
      <p:pic>
        <p:nvPicPr>
          <p:cNvPr id="1026" name="Picture 2" descr="https://newevolutiondesigns.com/images/freebies/spring-wallpaper-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22138" r="8520" b="3321"/>
          <a:stretch/>
        </p:blipFill>
        <p:spPr bwMode="auto">
          <a:xfrm>
            <a:off x="0" y="0"/>
            <a:ext cx="9134856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34856" cy="6135624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3302851" y="1599112"/>
            <a:ext cx="4830105" cy="260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Framework</a:t>
            </a:r>
          </a:p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IO</a:t>
            </a:r>
          </a:p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IO Platform</a:t>
            </a:r>
          </a:p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Boot</a:t>
            </a:r>
          </a:p>
        </p:txBody>
      </p:sp>
    </p:spTree>
    <p:extLst>
      <p:ext uri="{BB962C8B-B14F-4D97-AF65-F5344CB8AC3E}">
        <p14:creationId xmlns:p14="http://schemas.microsoft.com/office/powerpoint/2010/main" val="247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</p:txBody>
      </p:sp>
      <p:pic>
        <p:nvPicPr>
          <p:cNvPr id="1026" name="Picture 2" descr="https://newevolutiondesigns.com/images/freebies/spring-wallpaper-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22138" r="8520" b="3321"/>
          <a:stretch/>
        </p:blipFill>
        <p:spPr bwMode="auto">
          <a:xfrm>
            <a:off x="0" y="0"/>
            <a:ext cx="9134856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34856" cy="6135624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3302851" y="1599112"/>
            <a:ext cx="4830105" cy="322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875" tIns="71438" rIns="142875" bIns="71438" rtlCol="0">
            <a:spAutoFit/>
          </a:bodyPr>
          <a:lstStyle/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Framework</a:t>
            </a:r>
          </a:p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IO</a:t>
            </a:r>
          </a:p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IO Platform</a:t>
            </a:r>
          </a:p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Boot</a:t>
            </a:r>
          </a:p>
          <a:p>
            <a:pPr eaLnBrk="1" hangingPunct="1"/>
            <a:r>
              <a:rPr lang="en-US" sz="4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Spring Core</a:t>
            </a:r>
          </a:p>
        </p:txBody>
      </p:sp>
    </p:spTree>
    <p:extLst>
      <p:ext uri="{BB962C8B-B14F-4D97-AF65-F5344CB8AC3E}">
        <p14:creationId xmlns:p14="http://schemas.microsoft.com/office/powerpoint/2010/main" val="79323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aughertyTemplate2015">
      <a:dk1>
        <a:sysClr val="windowText" lastClr="000000"/>
      </a:dk1>
      <a:lt1>
        <a:srgbClr val="FFFFFF"/>
      </a:lt1>
      <a:dk2>
        <a:srgbClr val="4C4545"/>
      </a:dk2>
      <a:lt2>
        <a:srgbClr val="D5D8D7"/>
      </a:lt2>
      <a:accent1>
        <a:srgbClr val="6991CB"/>
      </a:accent1>
      <a:accent2>
        <a:srgbClr val="0B2D4B"/>
      </a:accent2>
      <a:accent3>
        <a:srgbClr val="80A63F"/>
      </a:accent3>
      <a:accent4>
        <a:srgbClr val="6F6F6F"/>
      </a:accent4>
      <a:accent5>
        <a:srgbClr val="B6D185"/>
      </a:accent5>
      <a:accent6>
        <a:srgbClr val="376092"/>
      </a:accent6>
      <a:hlink>
        <a:srgbClr val="0066FF"/>
      </a:hlink>
      <a:folHlink>
        <a:srgbClr val="C0C0C0"/>
      </a:folHlink>
    </a:clrScheme>
    <a:fontScheme name="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lIns="142875" tIns="71438" rIns="142875" bIns="71438" rtlCol="0">
        <a:spAutoFit/>
      </a:bodyPr>
      <a:lstStyle>
        <a:defPPr eaLnBrk="1" hangingPunct="1">
          <a:defRPr dirty="0" smtClean="0">
            <a:solidFill>
              <a:schemeClr val="tx1">
                <a:lumMod val="85000"/>
                <a:lumOff val="15000"/>
              </a:schemeClr>
            </a:solidFill>
            <a:latin typeface="+mn-lt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d6d6200-ad71-4931-8337-96be4ca5a7c2">CORPSRASDYZA-75-5</_dlc_DocId>
    <_dlc_DocIdUrl xmlns="7d6d6200-ad71-4931-8337-96be4ca5a7c2">
      <Url>https://connect.daugherty.com/sites/corporate/collateral/_layouts/15/DocIdRedir.aspx?ID=CORPSRASDYZA-75-5</Url>
      <Description>CORPSRASDYZA-75-5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443F918731544B67134549CEA5715" ma:contentTypeVersion="0" ma:contentTypeDescription="Create a new document." ma:contentTypeScope="" ma:versionID="7d053074e00a479bb9993466d048a2d8">
  <xsd:schema xmlns:xsd="http://www.w3.org/2001/XMLSchema" xmlns:xs="http://www.w3.org/2001/XMLSchema" xmlns:p="http://schemas.microsoft.com/office/2006/metadata/properties" xmlns:ns2="7d6d6200-ad71-4931-8337-96be4ca5a7c2" targetNamespace="http://schemas.microsoft.com/office/2006/metadata/properties" ma:root="true" ma:fieldsID="8c4c4a60e686272875b3f193434ea276" ns2:_="">
    <xsd:import namespace="7d6d6200-ad71-4931-8337-96be4ca5a7c2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6d6200-ad71-4931-8337-96be4ca5a7c2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3D870A-DD45-42AF-8F9E-B7123CFB17BB}">
  <ds:schemaRefs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7d6d6200-ad71-4931-8337-96be4ca5a7c2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8A50FB4-9DEB-480E-8F54-D4A61B3665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6d6200-ad71-4931-8337-96be4ca5a7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F1BBFB-CD20-4C6C-B355-D736490682B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C45E0627-0BDA-4CCE-B657-61F70FBE9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25940</TotalTime>
  <Words>1128</Words>
  <Application>Microsoft Office PowerPoint</Application>
  <PresentationFormat>On-screen Show (4:3)</PresentationFormat>
  <Paragraphs>519</Paragraphs>
  <Slides>52</Slides>
  <Notes>38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Consolas</vt:lpstr>
      <vt:lpstr>Segoe UI</vt:lpstr>
      <vt:lpstr>Office Theme</vt:lpstr>
      <vt:lpstr>PowerPoint Presentation</vt:lpstr>
      <vt:lpstr>Historically Speaking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     Spring.io – main Spring Projects</vt:lpstr>
      <vt:lpstr>Organizing</vt:lpstr>
      <vt:lpstr>Organizing</vt:lpstr>
      <vt:lpstr>Organizing</vt:lpstr>
      <vt:lpstr>Organizing</vt:lpstr>
      <vt:lpstr>Organizing</vt:lpstr>
      <vt:lpstr>Organizing</vt:lpstr>
      <vt:lpstr>PowerPoint Presentation</vt:lpstr>
      <vt:lpstr>Spring Ecosystem</vt:lpstr>
      <vt:lpstr>Spring Ecosystem</vt:lpstr>
      <vt:lpstr>  Spring IO Platform</vt:lpstr>
      <vt:lpstr>  Spring IO Platform</vt:lpstr>
      <vt:lpstr>  Spring IO Platform</vt:lpstr>
      <vt:lpstr>  Spring Boot</vt:lpstr>
      <vt:lpstr>  Spring Boot</vt:lpstr>
      <vt:lpstr>  Spring Boot</vt:lpstr>
      <vt:lpstr>  Spring Boot</vt:lpstr>
      <vt:lpstr>  Spring Framework</vt:lpstr>
      <vt:lpstr>  Spring Framework</vt:lpstr>
      <vt:lpstr>How do these projects “fit”? </vt:lpstr>
      <vt:lpstr>Spring Ecosystem</vt:lpstr>
      <vt:lpstr>Spring Ecosystem</vt:lpstr>
      <vt:lpstr>  Spring Cloud</vt:lpstr>
      <vt:lpstr>  Spring Cloud</vt:lpstr>
      <vt:lpstr>  Spring Cloud</vt:lpstr>
      <vt:lpstr>  Spring XD - eXtreme Data</vt:lpstr>
      <vt:lpstr>  Spring XD - eXtreme Data</vt:lpstr>
      <vt:lpstr>  Spring XD - eXtreme Data</vt:lpstr>
      <vt:lpstr>Evolution / Change</vt:lpstr>
      <vt:lpstr>Evolution / Change</vt:lpstr>
      <vt:lpstr>Recap</vt:lpstr>
      <vt:lpstr>Spring Ecosystem</vt:lpstr>
      <vt:lpstr>Overview</vt:lpstr>
      <vt:lpstr>Overview</vt:lpstr>
      <vt:lpstr>Overview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Daugherty PowerPoint Template 2015</dc:title>
  <dc:creator>Andrea.Avery@daugherty.com</dc:creator>
  <cp:lastModifiedBy>Genovese, Mike (STL)</cp:lastModifiedBy>
  <cp:revision>1011</cp:revision>
  <cp:lastPrinted>2014-12-18T19:48:02Z</cp:lastPrinted>
  <dcterms:created xsi:type="dcterms:W3CDTF">2012-12-03T17:49:10Z</dcterms:created>
  <dcterms:modified xsi:type="dcterms:W3CDTF">2016-06-09T20:36:12Z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0x0101007CC443F918731544B67134549CEA5715</vt:lpwstr>
  </property>
  <property fmtid="{D5CDD505-2E9C-101B-9397-08002B2CF9AE}" pid="3" name="_dlc_DocIdItemGuid">
    <vt:lpwstr>a37f417d-e714-4d02-a4fd-0f057e438649</vt:lpwstr>
  </property>
  <property fmtid="{D5CDD505-2E9C-101B-9397-08002B2CF9AE}" pid="4" name="LOSDept">
    <vt:lpwstr>164;#Daugherty Marketing|4dc6c748-799f-4724-95d7-dfed64b421e3</vt:lpwstr>
  </property>
  <property fmtid="{D5CDD505-2E9C-101B-9397-08002B2CF9AE}" pid="5" name="CorpServiceOffering">
    <vt:lpwstr>161;#Daugherty Overview|9b4ce72f-dd5a-461c-bd79-9d87a63dc1ab</vt:lpwstr>
  </property>
  <property fmtid="{D5CDD505-2E9C-101B-9397-08002B2CF9AE}" pid="6" name="BusinessFunction">
    <vt:lpwstr>123;#For Marketing Dept|83fd6fbc-f78e-4414-bcb3-87960265cafb;#171;#For Sales Dept|f3d01d5a-c4a0-4fb2-9614-c9c821be8cde</vt:lpwstr>
  </property>
  <property fmtid="{D5CDD505-2E9C-101B-9397-08002B2CF9AE}" pid="7" name="Industry">
    <vt:lpwstr/>
  </property>
  <property fmtid="{D5CDD505-2E9C-101B-9397-08002B2CF9AE}" pid="8" name="DBSType">
    <vt:lpwstr>230;#PowerPoint Template|93e0cf66-4fd7-431b-b2e7-07b29f8b2b6b;#141;#Presentation|cc7026d6-e8b1-4117-8ce3-4f66cefbbd1d</vt:lpwstr>
  </property>
  <property fmtid="{D5CDD505-2E9C-101B-9397-08002B2CF9AE}" pid="9" name="Client">
    <vt:lpwstr/>
  </property>
  <property fmtid="{D5CDD505-2E9C-101B-9397-08002B2CF9AE}" pid="10" name="Branch">
    <vt:lpwstr/>
  </property>
  <property fmtid="{D5CDD505-2E9C-101B-9397-08002B2CF9AE}" pid="11" name="CorporateCatalog-Marketing">
    <vt:lpwstr>191;#Collateral DBS|339c9fd3-9845-421d-bfcb-3144bd222e27</vt:lpwstr>
  </property>
  <property fmtid="{D5CDD505-2E9C-101B-9397-08002B2CF9AE}" pid="12" name="_MarkAsFinal">
    <vt:bool>true</vt:bool>
  </property>
</Properties>
</file>